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Codec Pro Ultra-Bold" charset="1" panose="00000700000000000000"/>
      <p:regular r:id="rId30"/>
    </p:embeddedFont>
    <p:embeddedFont>
      <p:font typeface="Montserrat Bold" charset="1" panose="00000800000000000000"/>
      <p:regular r:id="rId31"/>
    </p:embeddedFont>
    <p:embeddedFont>
      <p:font typeface="Montserrat" charset="1" panose="00000500000000000000"/>
      <p:regular r:id="rId32"/>
    </p:embeddedFont>
    <p:embeddedFont>
      <p:font typeface="Codec Pro" charset="1" panose="00000500000000000000"/>
      <p:regular r:id="rId33"/>
    </p:embeddedFont>
    <p:embeddedFont>
      <p:font typeface="Montserrat Ultra-Bold" charset="1" panose="00000900000000000000"/>
      <p:regular r:id="rId34"/>
    </p:embeddedFont>
    <p:embeddedFont>
      <p:font typeface="Quicksand"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496029" y="8863899"/>
            <a:ext cx="1274721" cy="470601"/>
          </a:xfrm>
          <a:prstGeom prst="rect">
            <a:avLst/>
          </a:prstGeom>
        </p:spPr>
        <p:txBody>
          <a:bodyPr anchor="t" rtlCol="false" tIns="0" lIns="0" bIns="0" rIns="0">
            <a:spAutoFit/>
          </a:bodyPr>
          <a:lstStyle/>
          <a:p>
            <a:pPr algn="ctr">
              <a:lnSpc>
                <a:spcPts val="3461"/>
              </a:lnSpc>
            </a:pPr>
            <a:r>
              <a:rPr lang="en-US" sz="2472" b="true">
                <a:solidFill>
                  <a:srgbClr val="FFFFFF"/>
                </a:solidFill>
                <a:latin typeface="Codec Pro Ultra-Bold"/>
                <a:ea typeface="Codec Pro Ultra-Bold"/>
                <a:cs typeface="Codec Pro Ultra-Bold"/>
                <a:sym typeface="Codec Pro Ultra-Bold"/>
              </a:rPr>
              <a:t>-</a:t>
            </a:r>
          </a:p>
        </p:txBody>
      </p:sp>
      <p:sp>
        <p:nvSpPr>
          <p:cNvPr name="Freeform 3" id="3"/>
          <p:cNvSpPr/>
          <p:nvPr/>
        </p:nvSpPr>
        <p:spPr>
          <a:xfrm flipH="false" flipV="true" rot="0">
            <a:off x="-7596836" y="-14430618"/>
            <a:ext cx="16740836" cy="36928315"/>
          </a:xfrm>
          <a:custGeom>
            <a:avLst/>
            <a:gdLst/>
            <a:ahLst/>
            <a:cxnLst/>
            <a:rect r="r" b="b" t="t" l="l"/>
            <a:pathLst>
              <a:path h="36928315" w="16740836">
                <a:moveTo>
                  <a:pt x="0" y="36928315"/>
                </a:moveTo>
                <a:lnTo>
                  <a:pt x="16740836" y="36928315"/>
                </a:lnTo>
                <a:lnTo>
                  <a:pt x="16740836" y="0"/>
                </a:lnTo>
                <a:lnTo>
                  <a:pt x="0" y="0"/>
                </a:lnTo>
                <a:lnTo>
                  <a:pt x="0" y="36928315"/>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true" flipV="true" rot="0">
            <a:off x="9770750" y="-6159397"/>
            <a:ext cx="12991216" cy="28657094"/>
          </a:xfrm>
          <a:custGeom>
            <a:avLst/>
            <a:gdLst/>
            <a:ahLst/>
            <a:cxnLst/>
            <a:rect r="r" b="b" t="t" l="l"/>
            <a:pathLst>
              <a:path h="28657094" w="12991216">
                <a:moveTo>
                  <a:pt x="12991216" y="28657094"/>
                </a:moveTo>
                <a:lnTo>
                  <a:pt x="0" y="28657094"/>
                </a:lnTo>
                <a:lnTo>
                  <a:pt x="0" y="0"/>
                </a:lnTo>
                <a:lnTo>
                  <a:pt x="12991216" y="0"/>
                </a:lnTo>
                <a:lnTo>
                  <a:pt x="12991216" y="2865709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0" y="74542"/>
            <a:ext cx="3816630" cy="1908315"/>
          </a:xfrm>
          <a:custGeom>
            <a:avLst/>
            <a:gdLst/>
            <a:ahLst/>
            <a:cxnLst/>
            <a:rect r="r" b="b" t="t" l="l"/>
            <a:pathLst>
              <a:path h="1908315" w="3816630">
                <a:moveTo>
                  <a:pt x="0" y="0"/>
                </a:moveTo>
                <a:lnTo>
                  <a:pt x="3816630" y="0"/>
                </a:lnTo>
                <a:lnTo>
                  <a:pt x="3816630" y="1908316"/>
                </a:lnTo>
                <a:lnTo>
                  <a:pt x="0" y="1908316"/>
                </a:lnTo>
                <a:lnTo>
                  <a:pt x="0" y="0"/>
                </a:lnTo>
                <a:close/>
              </a:path>
            </a:pathLst>
          </a:custGeom>
          <a:blipFill>
            <a:blip r:embed="rId4"/>
            <a:stretch>
              <a:fillRect l="0" t="0" r="0" b="0"/>
            </a:stretch>
          </a:blipFill>
        </p:spPr>
      </p:sp>
      <p:sp>
        <p:nvSpPr>
          <p:cNvPr name="TextBox 6" id="6"/>
          <p:cNvSpPr txBox="true"/>
          <p:nvPr/>
        </p:nvSpPr>
        <p:spPr>
          <a:xfrm rot="0">
            <a:off x="2011259" y="2886525"/>
            <a:ext cx="13917029" cy="2263076"/>
          </a:xfrm>
          <a:prstGeom prst="rect">
            <a:avLst/>
          </a:prstGeom>
        </p:spPr>
        <p:txBody>
          <a:bodyPr anchor="t" rtlCol="false" tIns="0" lIns="0" bIns="0" rIns="0">
            <a:spAutoFit/>
          </a:bodyPr>
          <a:lstStyle/>
          <a:p>
            <a:pPr algn="ctr">
              <a:lnSpc>
                <a:spcPts val="9138"/>
              </a:lnSpc>
              <a:spcBef>
                <a:spcPct val="0"/>
              </a:spcBef>
            </a:pPr>
            <a:r>
              <a:rPr lang="en-US" b="true" sz="6527" spc="-326">
                <a:solidFill>
                  <a:srgbClr val="11230E"/>
                </a:solidFill>
                <a:latin typeface="Montserrat Bold"/>
                <a:ea typeface="Montserrat Bold"/>
                <a:cs typeface="Montserrat Bold"/>
                <a:sym typeface="Montserrat Bold"/>
              </a:rPr>
              <a:t>XÂY DỰNG HỆ THỐNG XEM PHIM CÙNG NHAU </a:t>
            </a:r>
          </a:p>
        </p:txBody>
      </p:sp>
      <p:sp>
        <p:nvSpPr>
          <p:cNvPr name="TextBox 7" id="7"/>
          <p:cNvSpPr txBox="true"/>
          <p:nvPr/>
        </p:nvSpPr>
        <p:spPr>
          <a:xfrm rot="0">
            <a:off x="305873" y="7895929"/>
            <a:ext cx="4201295" cy="489292"/>
          </a:xfrm>
          <a:prstGeom prst="rect">
            <a:avLst/>
          </a:prstGeom>
        </p:spPr>
        <p:txBody>
          <a:bodyPr anchor="t" rtlCol="false" tIns="0" lIns="0" bIns="0" rIns="0">
            <a:spAutoFit/>
          </a:bodyPr>
          <a:lstStyle/>
          <a:p>
            <a:pPr algn="ctr">
              <a:lnSpc>
                <a:spcPts val="4006"/>
              </a:lnSpc>
              <a:spcBef>
                <a:spcPct val="0"/>
              </a:spcBef>
            </a:pPr>
            <a:r>
              <a:rPr lang="en-US" sz="2861" spc="-143">
                <a:solidFill>
                  <a:srgbClr val="11230E"/>
                </a:solidFill>
                <a:latin typeface="Montserrat"/>
                <a:ea typeface="Montserrat"/>
                <a:cs typeface="Montserrat"/>
                <a:sym typeface="Montserrat"/>
              </a:rPr>
              <a:t>Chuyên ngành:  KTPM</a:t>
            </a:r>
          </a:p>
        </p:txBody>
      </p:sp>
      <p:sp>
        <p:nvSpPr>
          <p:cNvPr name="TextBox 8" id="8"/>
          <p:cNvSpPr txBox="true"/>
          <p:nvPr/>
        </p:nvSpPr>
        <p:spPr>
          <a:xfrm rot="0">
            <a:off x="466859" y="8328071"/>
            <a:ext cx="5167211" cy="489292"/>
          </a:xfrm>
          <a:prstGeom prst="rect">
            <a:avLst/>
          </a:prstGeom>
        </p:spPr>
        <p:txBody>
          <a:bodyPr anchor="t" rtlCol="false" tIns="0" lIns="0" bIns="0" rIns="0">
            <a:spAutoFit/>
          </a:bodyPr>
          <a:lstStyle/>
          <a:p>
            <a:pPr algn="ctr">
              <a:lnSpc>
                <a:spcPts val="4006"/>
              </a:lnSpc>
              <a:spcBef>
                <a:spcPct val="0"/>
              </a:spcBef>
            </a:pPr>
            <a:r>
              <a:rPr lang="en-US" sz="2861" spc="-143">
                <a:solidFill>
                  <a:srgbClr val="11230E"/>
                </a:solidFill>
                <a:latin typeface="Montserrat"/>
                <a:ea typeface="Montserrat"/>
                <a:cs typeface="Montserrat"/>
                <a:sym typeface="Montserrat"/>
              </a:rPr>
              <a:t>GVHD: Ks. Nguyễn Trọng Hiếu</a:t>
            </a:r>
          </a:p>
        </p:txBody>
      </p:sp>
      <p:sp>
        <p:nvSpPr>
          <p:cNvPr name="TextBox 9" id="9"/>
          <p:cNvSpPr txBox="true"/>
          <p:nvPr/>
        </p:nvSpPr>
        <p:spPr>
          <a:xfrm rot="0">
            <a:off x="6906296" y="9573938"/>
            <a:ext cx="5167211" cy="489292"/>
          </a:xfrm>
          <a:prstGeom prst="rect">
            <a:avLst/>
          </a:prstGeom>
        </p:spPr>
        <p:txBody>
          <a:bodyPr anchor="t" rtlCol="false" tIns="0" lIns="0" bIns="0" rIns="0">
            <a:spAutoFit/>
          </a:bodyPr>
          <a:lstStyle/>
          <a:p>
            <a:pPr algn="ctr">
              <a:lnSpc>
                <a:spcPts val="4006"/>
              </a:lnSpc>
              <a:spcBef>
                <a:spcPct val="0"/>
              </a:spcBef>
            </a:pPr>
            <a:r>
              <a:rPr lang="en-US" sz="2861" spc="-143">
                <a:solidFill>
                  <a:srgbClr val="11230E"/>
                </a:solidFill>
                <a:latin typeface="Montserrat"/>
                <a:ea typeface="Montserrat"/>
                <a:cs typeface="Montserrat"/>
                <a:sym typeface="Montserrat"/>
              </a:rPr>
              <a:t>NHÓM 25</a:t>
            </a:r>
          </a:p>
        </p:txBody>
      </p:sp>
      <p:sp>
        <p:nvSpPr>
          <p:cNvPr name="TextBox 10" id="10"/>
          <p:cNvSpPr txBox="true"/>
          <p:nvPr/>
        </p:nvSpPr>
        <p:spPr>
          <a:xfrm rot="0">
            <a:off x="12339034" y="7895929"/>
            <a:ext cx="4201295" cy="1498942"/>
          </a:xfrm>
          <a:prstGeom prst="rect">
            <a:avLst/>
          </a:prstGeom>
        </p:spPr>
        <p:txBody>
          <a:bodyPr anchor="t" rtlCol="false" tIns="0" lIns="0" bIns="0" rIns="0">
            <a:spAutoFit/>
          </a:bodyPr>
          <a:lstStyle/>
          <a:p>
            <a:pPr algn="ctr">
              <a:lnSpc>
                <a:spcPts val="4006"/>
              </a:lnSpc>
            </a:pPr>
            <a:r>
              <a:rPr lang="en-US" sz="2861" spc="-143">
                <a:solidFill>
                  <a:srgbClr val="11230E"/>
                </a:solidFill>
                <a:latin typeface="Montserrat"/>
                <a:ea typeface="Montserrat"/>
                <a:cs typeface="Montserrat"/>
                <a:sym typeface="Montserrat"/>
              </a:rPr>
              <a:t>Nguyễn Thị Hoàng Phúc</a:t>
            </a:r>
          </a:p>
          <a:p>
            <a:pPr algn="l">
              <a:lnSpc>
                <a:spcPts val="4006"/>
              </a:lnSpc>
            </a:pPr>
            <a:r>
              <a:rPr lang="en-US" sz="2861" spc="-143">
                <a:solidFill>
                  <a:srgbClr val="11230E"/>
                </a:solidFill>
                <a:latin typeface="Montserrat"/>
                <a:ea typeface="Montserrat"/>
                <a:cs typeface="Montserrat"/>
                <a:sym typeface="Montserrat"/>
              </a:rPr>
              <a:t>Hoàng Long</a:t>
            </a:r>
          </a:p>
          <a:p>
            <a:pPr algn="l">
              <a:lnSpc>
                <a:spcPts val="4006"/>
              </a:lnSpc>
              <a:spcBef>
                <a:spcPct val="0"/>
              </a:spcBef>
            </a:pPr>
            <a:r>
              <a:rPr lang="en-US" sz="2861" spc="-143">
                <a:solidFill>
                  <a:srgbClr val="11230E"/>
                </a:solidFill>
                <a:latin typeface="Montserrat"/>
                <a:ea typeface="Montserrat"/>
                <a:cs typeface="Montserrat"/>
                <a:sym typeface="Montserrat"/>
              </a:rPr>
              <a:t>Nguyễn Hoàng Sang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84144" y="3683358"/>
            <a:ext cx="12278396" cy="5211114"/>
            <a:chOff x="0" y="0"/>
            <a:chExt cx="3233816" cy="1372474"/>
          </a:xfrm>
        </p:grpSpPr>
        <p:sp>
          <p:nvSpPr>
            <p:cNvPr name="Freeform 3" id="3"/>
            <p:cNvSpPr/>
            <p:nvPr/>
          </p:nvSpPr>
          <p:spPr>
            <a:xfrm flipH="false" flipV="false" rot="0">
              <a:off x="0" y="0"/>
              <a:ext cx="3233816" cy="1372474"/>
            </a:xfrm>
            <a:custGeom>
              <a:avLst/>
              <a:gdLst/>
              <a:ahLst/>
              <a:cxnLst/>
              <a:rect r="r" b="b" t="t" l="l"/>
              <a:pathLst>
                <a:path h="1372474" w="3233816">
                  <a:moveTo>
                    <a:pt x="0" y="0"/>
                  </a:moveTo>
                  <a:lnTo>
                    <a:pt x="3233816" y="0"/>
                  </a:lnTo>
                  <a:lnTo>
                    <a:pt x="3233816" y="1372474"/>
                  </a:lnTo>
                  <a:lnTo>
                    <a:pt x="0" y="1372474"/>
                  </a:lnTo>
                  <a:close/>
                </a:path>
              </a:pathLst>
            </a:custGeom>
            <a:solidFill>
              <a:srgbClr val="FFFFFF"/>
            </a:solidFill>
          </p:spPr>
        </p:sp>
        <p:sp>
          <p:nvSpPr>
            <p:cNvPr name="TextBox 4" id="4"/>
            <p:cNvSpPr txBox="true"/>
            <p:nvPr/>
          </p:nvSpPr>
          <p:spPr>
            <a:xfrm>
              <a:off x="0" y="-85725"/>
              <a:ext cx="3233816" cy="1458199"/>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3441704" y="4159985"/>
            <a:ext cx="11404593" cy="4490558"/>
          </a:xfrm>
          <a:custGeom>
            <a:avLst/>
            <a:gdLst/>
            <a:ahLst/>
            <a:cxnLst/>
            <a:rect r="r" b="b" t="t" l="l"/>
            <a:pathLst>
              <a:path h="4490558" w="11404593">
                <a:moveTo>
                  <a:pt x="0" y="0"/>
                </a:moveTo>
                <a:lnTo>
                  <a:pt x="11404592" y="0"/>
                </a:lnTo>
                <a:lnTo>
                  <a:pt x="11404592" y="4490558"/>
                </a:lnTo>
                <a:lnTo>
                  <a:pt x="0" y="4490558"/>
                </a:lnTo>
                <a:lnTo>
                  <a:pt x="0" y="0"/>
                </a:lnTo>
                <a:close/>
              </a:path>
            </a:pathLst>
          </a:custGeom>
          <a:blipFill>
            <a:blip r:embed="rId2"/>
            <a:stretch>
              <a:fillRect l="0" t="0" r="0" b="0"/>
            </a:stretch>
          </a:blipFill>
        </p:spPr>
      </p:sp>
      <p:sp>
        <p:nvSpPr>
          <p:cNvPr name="TextBox 6" id="6"/>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7" id="7"/>
          <p:cNvSpPr txBox="true"/>
          <p:nvPr/>
        </p:nvSpPr>
        <p:spPr>
          <a:xfrm rot="0">
            <a:off x="5832353" y="2270638"/>
            <a:ext cx="6623294" cy="955897"/>
          </a:xfrm>
          <a:prstGeom prst="rect">
            <a:avLst/>
          </a:prstGeom>
        </p:spPr>
        <p:txBody>
          <a:bodyPr anchor="t" rtlCol="false" tIns="0" lIns="0" bIns="0" rIns="0">
            <a:spAutoFit/>
          </a:bodyPr>
          <a:lstStyle/>
          <a:p>
            <a:pPr algn="l">
              <a:lnSpc>
                <a:spcPts val="7167"/>
              </a:lnSpc>
            </a:pPr>
            <a:r>
              <a:rPr lang="en-US" sz="7314" spc="-365" b="true">
                <a:solidFill>
                  <a:srgbClr val="FFFFFF"/>
                </a:solidFill>
                <a:latin typeface="Montserrat Ultra-Bold"/>
                <a:ea typeface="Montserrat Ultra-Bold"/>
                <a:cs typeface="Montserrat Ultra-Bold"/>
                <a:sym typeface="Montserrat Ultra-Bold"/>
              </a:rPr>
              <a:t>Sơ đồ Usecase</a:t>
            </a:r>
          </a:p>
        </p:txBody>
      </p:sp>
      <p:sp>
        <p:nvSpPr>
          <p:cNvPr name="TextBox 8" id="8"/>
          <p:cNvSpPr txBox="true"/>
          <p:nvPr/>
        </p:nvSpPr>
        <p:spPr>
          <a:xfrm rot="0">
            <a:off x="9144000" y="807270"/>
            <a:ext cx="1662550"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Home</a:t>
            </a:r>
          </a:p>
        </p:txBody>
      </p:sp>
      <p:sp>
        <p:nvSpPr>
          <p:cNvPr name="TextBox 9" id="9"/>
          <p:cNvSpPr txBox="true"/>
          <p:nvPr/>
        </p:nvSpPr>
        <p:spPr>
          <a:xfrm rot="0">
            <a:off x="11408122" y="809483"/>
            <a:ext cx="1907082" cy="42859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Codec Pro"/>
                <a:ea typeface="Codec Pro"/>
                <a:cs typeface="Codec Pro"/>
                <a:sym typeface="Codec Pro"/>
              </a:rPr>
              <a:t>About</a:t>
            </a:r>
          </a:p>
        </p:txBody>
      </p:sp>
      <p:sp>
        <p:nvSpPr>
          <p:cNvPr name="TextBox 10" id="10"/>
          <p:cNvSpPr txBox="true"/>
          <p:nvPr/>
        </p:nvSpPr>
        <p:spPr>
          <a:xfrm rot="0">
            <a:off x="13726729" y="785304"/>
            <a:ext cx="1916881" cy="42859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Codec Pro Ultra-Bold"/>
                <a:ea typeface="Codec Pro Ultra-Bold"/>
                <a:cs typeface="Codec Pro Ultra-Bold"/>
                <a:sym typeface="Codec Pro Ultra-Bold"/>
              </a:rPr>
              <a:t>Content</a:t>
            </a:r>
          </a:p>
        </p:txBody>
      </p:sp>
      <p:sp>
        <p:nvSpPr>
          <p:cNvPr name="TextBox 11" id="11"/>
          <p:cNvSpPr txBox="true"/>
          <p:nvPr/>
        </p:nvSpPr>
        <p:spPr>
          <a:xfrm rot="0">
            <a:off x="15034325" y="807270"/>
            <a:ext cx="2224975"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Others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56009" y="1378599"/>
            <a:ext cx="7947875" cy="8269846"/>
            <a:chOff x="0" y="0"/>
            <a:chExt cx="2093267" cy="2178067"/>
          </a:xfrm>
        </p:grpSpPr>
        <p:sp>
          <p:nvSpPr>
            <p:cNvPr name="Freeform 3" id="3"/>
            <p:cNvSpPr/>
            <p:nvPr/>
          </p:nvSpPr>
          <p:spPr>
            <a:xfrm flipH="false" flipV="false" rot="0">
              <a:off x="0" y="0"/>
              <a:ext cx="2093267" cy="2178067"/>
            </a:xfrm>
            <a:custGeom>
              <a:avLst/>
              <a:gdLst/>
              <a:ahLst/>
              <a:cxnLst/>
              <a:rect r="r" b="b" t="t" l="l"/>
              <a:pathLst>
                <a:path h="2178067" w="2093267">
                  <a:moveTo>
                    <a:pt x="0" y="0"/>
                  </a:moveTo>
                  <a:lnTo>
                    <a:pt x="2093267" y="0"/>
                  </a:lnTo>
                  <a:lnTo>
                    <a:pt x="2093267" y="2178067"/>
                  </a:lnTo>
                  <a:lnTo>
                    <a:pt x="0" y="2178067"/>
                  </a:lnTo>
                  <a:close/>
                </a:path>
              </a:pathLst>
            </a:custGeom>
            <a:solidFill>
              <a:srgbClr val="FFFFFF"/>
            </a:solidFill>
          </p:spPr>
        </p:sp>
        <p:sp>
          <p:nvSpPr>
            <p:cNvPr name="TextBox 4" id="4"/>
            <p:cNvSpPr txBox="true"/>
            <p:nvPr/>
          </p:nvSpPr>
          <p:spPr>
            <a:xfrm>
              <a:off x="0" y="-85725"/>
              <a:ext cx="2093267" cy="2263792"/>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856009" y="1378599"/>
            <a:ext cx="7324870" cy="8055696"/>
          </a:xfrm>
          <a:custGeom>
            <a:avLst/>
            <a:gdLst/>
            <a:ahLst/>
            <a:cxnLst/>
            <a:rect r="r" b="b" t="t" l="l"/>
            <a:pathLst>
              <a:path h="8055696" w="7324870">
                <a:moveTo>
                  <a:pt x="0" y="0"/>
                </a:moveTo>
                <a:lnTo>
                  <a:pt x="7324870" y="0"/>
                </a:lnTo>
                <a:lnTo>
                  <a:pt x="7324870" y="8055696"/>
                </a:lnTo>
                <a:lnTo>
                  <a:pt x="0" y="8055696"/>
                </a:lnTo>
                <a:lnTo>
                  <a:pt x="0" y="0"/>
                </a:lnTo>
                <a:close/>
              </a:path>
            </a:pathLst>
          </a:custGeom>
          <a:blipFill>
            <a:blip r:embed="rId2"/>
            <a:stretch>
              <a:fillRect l="0" t="0" r="-354" b="0"/>
            </a:stretch>
          </a:blipFill>
        </p:spPr>
      </p:sp>
      <p:sp>
        <p:nvSpPr>
          <p:cNvPr name="TextBox 6" id="6"/>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7" id="7"/>
          <p:cNvSpPr txBox="true"/>
          <p:nvPr/>
        </p:nvSpPr>
        <p:spPr>
          <a:xfrm rot="0">
            <a:off x="10077560" y="5829959"/>
            <a:ext cx="7558352" cy="1506942"/>
          </a:xfrm>
          <a:prstGeom prst="rect">
            <a:avLst/>
          </a:prstGeom>
        </p:spPr>
        <p:txBody>
          <a:bodyPr anchor="t" rtlCol="false" tIns="0" lIns="0" bIns="0" rIns="0">
            <a:spAutoFit/>
          </a:bodyPr>
          <a:lstStyle/>
          <a:p>
            <a:pPr algn="l">
              <a:lnSpc>
                <a:spcPts val="2457"/>
              </a:lnSpc>
            </a:pPr>
            <a:r>
              <a:rPr lang="en-US" sz="1498" spc="173">
                <a:solidFill>
                  <a:srgbClr val="FFFFFF"/>
                </a:solidFill>
                <a:latin typeface="Montserrat"/>
                <a:ea typeface="Montserrat"/>
                <a:cs typeface="Montserrat"/>
                <a:sym typeface="Montserrat"/>
              </a:rPr>
              <a:t>thể hiện cấu trúc dữ liệu và mối quan hệ giữa các thực thể chính trong một hệ thống ứng dụng chia sẻ video/phòng chat. Các thực thể bao gồm USERS, ROOMS, MESSAGES, ROOM_MEMBERS, ROOM_SETTINGS, REACTIONS và SEENBY, mô tả chi tiết các thuộc tính và cách chúng liên kết với nhau</a:t>
            </a:r>
          </a:p>
        </p:txBody>
      </p:sp>
      <p:sp>
        <p:nvSpPr>
          <p:cNvPr name="TextBox 8" id="8"/>
          <p:cNvSpPr txBox="true"/>
          <p:nvPr/>
        </p:nvSpPr>
        <p:spPr>
          <a:xfrm rot="0">
            <a:off x="9975275" y="4542970"/>
            <a:ext cx="8097732" cy="871612"/>
          </a:xfrm>
          <a:prstGeom prst="rect">
            <a:avLst/>
          </a:prstGeom>
        </p:spPr>
        <p:txBody>
          <a:bodyPr anchor="t" rtlCol="false" tIns="0" lIns="0" bIns="0" rIns="0">
            <a:spAutoFit/>
          </a:bodyPr>
          <a:lstStyle/>
          <a:p>
            <a:pPr algn="l">
              <a:lnSpc>
                <a:spcPts val="6517"/>
              </a:lnSpc>
            </a:pPr>
            <a:r>
              <a:rPr lang="en-US" sz="6650" spc="-332" b="true">
                <a:solidFill>
                  <a:srgbClr val="FFFFFF"/>
                </a:solidFill>
                <a:latin typeface="Montserrat Ultra-Bold"/>
                <a:ea typeface="Montserrat Ultra-Bold"/>
                <a:cs typeface="Montserrat Ultra-Bold"/>
                <a:sym typeface="Montserrat Ultra-Bold"/>
              </a:rPr>
              <a:t>Sơ đồ quan hệ</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59417" y="2513223"/>
            <a:ext cx="8709990" cy="5582525"/>
            <a:chOff x="0" y="0"/>
            <a:chExt cx="11613320" cy="7443366"/>
          </a:xfrm>
        </p:grpSpPr>
        <p:grpSp>
          <p:nvGrpSpPr>
            <p:cNvPr name="Group 3" id="3"/>
            <p:cNvGrpSpPr/>
            <p:nvPr/>
          </p:nvGrpSpPr>
          <p:grpSpPr>
            <a:xfrm rot="0">
              <a:off x="0" y="0"/>
              <a:ext cx="11613320" cy="7443366"/>
              <a:chOff x="0" y="0"/>
              <a:chExt cx="2597822" cy="1665032"/>
            </a:xfrm>
          </p:grpSpPr>
          <p:sp>
            <p:nvSpPr>
              <p:cNvPr name="Freeform 4" id="4"/>
              <p:cNvSpPr/>
              <p:nvPr/>
            </p:nvSpPr>
            <p:spPr>
              <a:xfrm flipH="false" flipV="false" rot="0">
                <a:off x="0" y="0"/>
                <a:ext cx="2597822" cy="1665032"/>
              </a:xfrm>
              <a:custGeom>
                <a:avLst/>
                <a:gdLst/>
                <a:ahLst/>
                <a:cxnLst/>
                <a:rect r="r" b="b" t="t" l="l"/>
                <a:pathLst>
                  <a:path h="1665032" w="2597822">
                    <a:moveTo>
                      <a:pt x="0" y="0"/>
                    </a:moveTo>
                    <a:lnTo>
                      <a:pt x="2597822" y="0"/>
                    </a:lnTo>
                    <a:lnTo>
                      <a:pt x="2597822" y="1665032"/>
                    </a:lnTo>
                    <a:lnTo>
                      <a:pt x="0" y="1665032"/>
                    </a:lnTo>
                    <a:close/>
                  </a:path>
                </a:pathLst>
              </a:custGeom>
              <a:solidFill>
                <a:srgbClr val="FFFFFF"/>
              </a:solidFill>
            </p:spPr>
          </p:sp>
          <p:sp>
            <p:nvSpPr>
              <p:cNvPr name="TextBox 5" id="5"/>
              <p:cNvSpPr txBox="true"/>
              <p:nvPr/>
            </p:nvSpPr>
            <p:spPr>
              <a:xfrm>
                <a:off x="0" y="-85725"/>
                <a:ext cx="2597822" cy="1750757"/>
              </a:xfrm>
              <a:prstGeom prst="rect">
                <a:avLst/>
              </a:prstGeom>
            </p:spPr>
            <p:txBody>
              <a:bodyPr anchor="ctr" rtlCol="false" tIns="50800" lIns="50800" bIns="50800" rIns="50800"/>
              <a:lstStyle/>
              <a:p>
                <a:pPr algn="ctr">
                  <a:lnSpc>
                    <a:spcPts val="3151"/>
                  </a:lnSpc>
                </a:pPr>
              </a:p>
            </p:txBody>
          </p:sp>
        </p:grpSp>
        <p:sp>
          <p:nvSpPr>
            <p:cNvPr name="Freeform 6" id="6"/>
            <p:cNvSpPr/>
            <p:nvPr/>
          </p:nvSpPr>
          <p:spPr>
            <a:xfrm flipH="false" flipV="false" rot="0">
              <a:off x="203325" y="525056"/>
              <a:ext cx="11193426" cy="6716055"/>
            </a:xfrm>
            <a:custGeom>
              <a:avLst/>
              <a:gdLst/>
              <a:ahLst/>
              <a:cxnLst/>
              <a:rect r="r" b="b" t="t" l="l"/>
              <a:pathLst>
                <a:path h="6716055" w="11193426">
                  <a:moveTo>
                    <a:pt x="0" y="0"/>
                  </a:moveTo>
                  <a:lnTo>
                    <a:pt x="11193426" y="0"/>
                  </a:lnTo>
                  <a:lnTo>
                    <a:pt x="11193426" y="6716055"/>
                  </a:lnTo>
                  <a:lnTo>
                    <a:pt x="0" y="6716055"/>
                  </a:lnTo>
                  <a:lnTo>
                    <a:pt x="0" y="0"/>
                  </a:lnTo>
                  <a:close/>
                </a:path>
              </a:pathLst>
            </a:custGeom>
            <a:blipFill>
              <a:blip r:embed="rId2"/>
              <a:stretch>
                <a:fillRect l="0" t="0" r="0" b="0"/>
              </a:stretch>
            </a:blipFill>
          </p:spPr>
        </p:sp>
      </p:grpSp>
      <p:sp>
        <p:nvSpPr>
          <p:cNvPr name="TextBox 7" id="7"/>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8" id="8"/>
          <p:cNvSpPr txBox="true"/>
          <p:nvPr/>
        </p:nvSpPr>
        <p:spPr>
          <a:xfrm rot="0">
            <a:off x="10190268" y="4774369"/>
            <a:ext cx="6375183" cy="871612"/>
          </a:xfrm>
          <a:prstGeom prst="rect">
            <a:avLst/>
          </a:prstGeom>
        </p:spPr>
        <p:txBody>
          <a:bodyPr anchor="t" rtlCol="false" tIns="0" lIns="0" bIns="0" rIns="0">
            <a:spAutoFit/>
          </a:bodyPr>
          <a:lstStyle/>
          <a:p>
            <a:pPr algn="l">
              <a:lnSpc>
                <a:spcPts val="6517"/>
              </a:lnSpc>
            </a:pPr>
            <a:r>
              <a:rPr lang="en-US" sz="6650" spc="-332" b="true">
                <a:solidFill>
                  <a:srgbClr val="FFFFFF"/>
                </a:solidFill>
                <a:latin typeface="Montserrat Ultra-Bold"/>
                <a:ea typeface="Montserrat Ultra-Bold"/>
                <a:cs typeface="Montserrat Ultra-Bold"/>
                <a:sym typeface="Montserrat Ultra-Bold"/>
              </a:rPr>
              <a:t>Sơ đồ quan hệ</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6062" y="2991118"/>
            <a:ext cx="9799213" cy="4502776"/>
            <a:chOff x="0" y="0"/>
            <a:chExt cx="2580863" cy="1185916"/>
          </a:xfrm>
        </p:grpSpPr>
        <p:sp>
          <p:nvSpPr>
            <p:cNvPr name="Freeform 3" id="3"/>
            <p:cNvSpPr/>
            <p:nvPr/>
          </p:nvSpPr>
          <p:spPr>
            <a:xfrm flipH="false" flipV="false" rot="0">
              <a:off x="0" y="0"/>
              <a:ext cx="2580863" cy="1185916"/>
            </a:xfrm>
            <a:custGeom>
              <a:avLst/>
              <a:gdLst/>
              <a:ahLst/>
              <a:cxnLst/>
              <a:rect r="r" b="b" t="t" l="l"/>
              <a:pathLst>
                <a:path h="1185916" w="2580863">
                  <a:moveTo>
                    <a:pt x="0" y="0"/>
                  </a:moveTo>
                  <a:lnTo>
                    <a:pt x="2580863" y="0"/>
                  </a:lnTo>
                  <a:lnTo>
                    <a:pt x="2580863" y="1185916"/>
                  </a:lnTo>
                  <a:lnTo>
                    <a:pt x="0" y="1185916"/>
                  </a:lnTo>
                  <a:close/>
                </a:path>
              </a:pathLst>
            </a:custGeom>
            <a:solidFill>
              <a:srgbClr val="FFFFFF"/>
            </a:solidFill>
          </p:spPr>
        </p:sp>
        <p:sp>
          <p:nvSpPr>
            <p:cNvPr name="TextBox 4" id="4"/>
            <p:cNvSpPr txBox="true"/>
            <p:nvPr/>
          </p:nvSpPr>
          <p:spPr>
            <a:xfrm>
              <a:off x="0" y="-85725"/>
              <a:ext cx="2580863" cy="1271641"/>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209282" y="3745486"/>
            <a:ext cx="10077560" cy="3338192"/>
          </a:xfrm>
          <a:custGeom>
            <a:avLst/>
            <a:gdLst/>
            <a:ahLst/>
            <a:cxnLst/>
            <a:rect r="r" b="b" t="t" l="l"/>
            <a:pathLst>
              <a:path h="3338192" w="10077560">
                <a:moveTo>
                  <a:pt x="0" y="0"/>
                </a:moveTo>
                <a:lnTo>
                  <a:pt x="10077560" y="0"/>
                </a:lnTo>
                <a:lnTo>
                  <a:pt x="10077560" y="3338192"/>
                </a:lnTo>
                <a:lnTo>
                  <a:pt x="0" y="3338192"/>
                </a:lnTo>
                <a:lnTo>
                  <a:pt x="0" y="0"/>
                </a:lnTo>
                <a:close/>
              </a:path>
            </a:pathLst>
          </a:custGeom>
          <a:blipFill>
            <a:blip r:embed="rId2"/>
            <a:stretch>
              <a:fillRect l="0" t="0" r="0" b="0"/>
            </a:stretch>
          </a:blipFill>
        </p:spPr>
      </p:sp>
      <p:sp>
        <p:nvSpPr>
          <p:cNvPr name="TextBox 6" id="6"/>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7" id="7"/>
          <p:cNvSpPr txBox="true"/>
          <p:nvPr/>
        </p:nvSpPr>
        <p:spPr>
          <a:xfrm rot="0">
            <a:off x="10292553" y="5371281"/>
            <a:ext cx="7558352" cy="1506942"/>
          </a:xfrm>
          <a:prstGeom prst="rect">
            <a:avLst/>
          </a:prstGeom>
        </p:spPr>
        <p:txBody>
          <a:bodyPr anchor="t" rtlCol="false" tIns="0" lIns="0" bIns="0" rIns="0">
            <a:spAutoFit/>
          </a:bodyPr>
          <a:lstStyle/>
          <a:p>
            <a:pPr algn="l">
              <a:lnSpc>
                <a:spcPts val="2457"/>
              </a:lnSpc>
            </a:pPr>
            <a:r>
              <a:rPr lang="en-US" sz="1498" spc="173">
                <a:solidFill>
                  <a:srgbClr val="FFFFFF"/>
                </a:solidFill>
                <a:latin typeface="Montserrat"/>
                <a:ea typeface="Montserrat"/>
                <a:cs typeface="Montserrat"/>
                <a:sym typeface="Montserrat"/>
              </a:rPr>
              <a:t>thể hiện cấu trúc dữ liệu và mối quan hệ giữa các thực thể chính trong một hệ thống ứng dụng chia sẻ video/phòng chat. Các thực thể bao gồm USERS, ROOMS, MESSAGES, ROOM_MEMBERS, ROOM_SETTINGS, REACTIONS và SEENBY, mô tả chi tiết các thuộc tính và cách chúng liên kết với nhau</a:t>
            </a:r>
          </a:p>
        </p:txBody>
      </p:sp>
      <p:sp>
        <p:nvSpPr>
          <p:cNvPr name="TextBox 8" id="8"/>
          <p:cNvSpPr txBox="true"/>
          <p:nvPr/>
        </p:nvSpPr>
        <p:spPr>
          <a:xfrm rot="0">
            <a:off x="10190268" y="4084292"/>
            <a:ext cx="8097732" cy="871612"/>
          </a:xfrm>
          <a:prstGeom prst="rect">
            <a:avLst/>
          </a:prstGeom>
        </p:spPr>
        <p:txBody>
          <a:bodyPr anchor="t" rtlCol="false" tIns="0" lIns="0" bIns="0" rIns="0">
            <a:spAutoFit/>
          </a:bodyPr>
          <a:lstStyle/>
          <a:p>
            <a:pPr algn="l">
              <a:lnSpc>
                <a:spcPts val="6517"/>
              </a:lnSpc>
            </a:pPr>
            <a:r>
              <a:rPr lang="en-US" sz="6650" spc="-332" b="true">
                <a:solidFill>
                  <a:srgbClr val="FFFFFF"/>
                </a:solidFill>
                <a:latin typeface="Montserrat Ultra-Bold"/>
                <a:ea typeface="Montserrat Ultra-Bold"/>
                <a:cs typeface="Montserrat Ultra-Bold"/>
                <a:sym typeface="Montserrat Ultra-Bold"/>
              </a:rPr>
              <a:t>Luồng thực thi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903309" y="3146816"/>
            <a:ext cx="11134977" cy="5572739"/>
            <a:chOff x="0" y="0"/>
            <a:chExt cx="1516596" cy="759013"/>
          </a:xfrm>
        </p:grpSpPr>
        <p:sp>
          <p:nvSpPr>
            <p:cNvPr name="Freeform 3" id="3"/>
            <p:cNvSpPr/>
            <p:nvPr/>
          </p:nvSpPr>
          <p:spPr>
            <a:xfrm flipH="false" flipV="false" rot="0">
              <a:off x="0" y="0"/>
              <a:ext cx="1516596" cy="759013"/>
            </a:xfrm>
            <a:custGeom>
              <a:avLst/>
              <a:gdLst/>
              <a:ahLst/>
              <a:cxnLst/>
              <a:rect r="r" b="b" t="t" l="l"/>
              <a:pathLst>
                <a:path h="759013" w="1516596">
                  <a:moveTo>
                    <a:pt x="20163" y="0"/>
                  </a:moveTo>
                  <a:lnTo>
                    <a:pt x="1496432" y="0"/>
                  </a:lnTo>
                  <a:cubicBezTo>
                    <a:pt x="1501780" y="0"/>
                    <a:pt x="1506909" y="2124"/>
                    <a:pt x="1510690" y="5906"/>
                  </a:cubicBezTo>
                  <a:cubicBezTo>
                    <a:pt x="1514471" y="9687"/>
                    <a:pt x="1516596" y="14816"/>
                    <a:pt x="1516596" y="20163"/>
                  </a:cubicBezTo>
                  <a:lnTo>
                    <a:pt x="1516596" y="738850"/>
                  </a:lnTo>
                  <a:cubicBezTo>
                    <a:pt x="1516596" y="749986"/>
                    <a:pt x="1507568" y="759013"/>
                    <a:pt x="1496432" y="759013"/>
                  </a:cubicBezTo>
                  <a:lnTo>
                    <a:pt x="20163" y="759013"/>
                  </a:lnTo>
                  <a:cubicBezTo>
                    <a:pt x="14816" y="759013"/>
                    <a:pt x="9687" y="756888"/>
                    <a:pt x="5906" y="753107"/>
                  </a:cubicBezTo>
                  <a:cubicBezTo>
                    <a:pt x="2124" y="749326"/>
                    <a:pt x="0" y="744197"/>
                    <a:pt x="0" y="738850"/>
                  </a:cubicBezTo>
                  <a:lnTo>
                    <a:pt x="0" y="20163"/>
                  </a:lnTo>
                  <a:cubicBezTo>
                    <a:pt x="0" y="14816"/>
                    <a:pt x="2124" y="9687"/>
                    <a:pt x="5906" y="5906"/>
                  </a:cubicBezTo>
                  <a:cubicBezTo>
                    <a:pt x="9687" y="2124"/>
                    <a:pt x="14816" y="0"/>
                    <a:pt x="20163" y="0"/>
                  </a:cubicBezTo>
                  <a:close/>
                </a:path>
              </a:pathLst>
            </a:custGeom>
            <a:blipFill>
              <a:blip r:embed="rId2"/>
              <a:stretch>
                <a:fillRect l="-1199" t="0" r="-1199" b="0"/>
              </a:stretch>
            </a:blipFill>
          </p:spPr>
        </p:sp>
      </p:grpSp>
      <p:sp>
        <p:nvSpPr>
          <p:cNvPr name="TextBox 4" id="4"/>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5" id="5"/>
          <p:cNvSpPr txBox="true"/>
          <p:nvPr/>
        </p:nvSpPr>
        <p:spPr>
          <a:xfrm rot="0">
            <a:off x="4977577" y="1470969"/>
            <a:ext cx="8986441" cy="848457"/>
          </a:xfrm>
          <a:prstGeom prst="rect">
            <a:avLst/>
          </a:prstGeom>
        </p:spPr>
        <p:txBody>
          <a:bodyPr anchor="t" rtlCol="false" tIns="0" lIns="0" bIns="0" rIns="0">
            <a:spAutoFit/>
          </a:bodyPr>
          <a:lstStyle/>
          <a:p>
            <a:pPr algn="l">
              <a:lnSpc>
                <a:spcPts val="5608"/>
              </a:lnSpc>
            </a:pPr>
            <a:r>
              <a:rPr lang="en-US" sz="5665" spc="-283" b="true">
                <a:solidFill>
                  <a:srgbClr val="FFFFFF"/>
                </a:solidFill>
                <a:latin typeface="Codec Pro Ultra-Bold"/>
                <a:ea typeface="Codec Pro Ultra-Bold"/>
                <a:cs typeface="Codec Pro Ultra-Bold"/>
                <a:sym typeface="Codec Pro Ultra-Bold"/>
              </a:rPr>
              <a:t>MONGO COMPASS - ATLAS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3" id="3"/>
          <p:cNvSpPr txBox="true"/>
          <p:nvPr/>
        </p:nvSpPr>
        <p:spPr>
          <a:xfrm rot="0">
            <a:off x="2752270" y="3771379"/>
            <a:ext cx="12783461" cy="3054351"/>
          </a:xfrm>
          <a:prstGeom prst="rect">
            <a:avLst/>
          </a:prstGeom>
        </p:spPr>
        <p:txBody>
          <a:bodyPr anchor="t" rtlCol="false" tIns="0" lIns="0" bIns="0" rIns="0">
            <a:spAutoFit/>
          </a:bodyPr>
          <a:lstStyle/>
          <a:p>
            <a:pPr algn="ctr" marL="0" indent="0" lvl="0">
              <a:lnSpc>
                <a:spcPts val="4929"/>
              </a:lnSpc>
            </a:pPr>
            <a:r>
              <a:rPr lang="en-US" sz="2899">
                <a:solidFill>
                  <a:srgbClr val="FEFEFE"/>
                </a:solidFill>
                <a:latin typeface="Quicksand"/>
                <a:ea typeface="Quicksand"/>
                <a:cs typeface="Quicksand"/>
                <a:sym typeface="Quicksand"/>
              </a:rPr>
              <a:t>Trong giai đoạn xây dựng hệ thống này, nhóm đã triển khai các bước từ xây dựng kiến trúc dự án đến triển khai các công nghệ đề ra . Trọng tâm là  lựa chọn công nghệ phù hợp, hoàn thiện phân tích người dùng và cơ sở dữ liệu, đồng thời khởi tạo các chức năng, hoạt động nhất quán và khả năng mở rộng của hệ thống.</a:t>
            </a:r>
          </a:p>
        </p:txBody>
      </p:sp>
      <p:sp>
        <p:nvSpPr>
          <p:cNvPr name="AutoShape 4" id="4"/>
          <p:cNvSpPr/>
          <p:nvPr/>
        </p:nvSpPr>
        <p:spPr>
          <a:xfrm>
            <a:off x="5897880" y="3568974"/>
            <a:ext cx="6492240" cy="0"/>
          </a:xfrm>
          <a:prstGeom prst="line">
            <a:avLst/>
          </a:prstGeom>
          <a:ln cap="flat" w="76200">
            <a:solidFill>
              <a:srgbClr val="FEFEFE"/>
            </a:solidFill>
            <a:prstDash val="solid"/>
            <a:headEnd type="none" len="sm" w="sm"/>
            <a:tailEnd type="none" len="sm" w="sm"/>
          </a:ln>
        </p:spPr>
      </p:sp>
      <p:sp>
        <p:nvSpPr>
          <p:cNvPr name="AutoShape 5" id="5"/>
          <p:cNvSpPr/>
          <p:nvPr/>
        </p:nvSpPr>
        <p:spPr>
          <a:xfrm>
            <a:off x="5897880" y="7171009"/>
            <a:ext cx="6492240" cy="0"/>
          </a:xfrm>
          <a:prstGeom prst="line">
            <a:avLst/>
          </a:prstGeom>
          <a:ln cap="flat" w="76200">
            <a:solidFill>
              <a:srgbClr val="FEFEFE"/>
            </a:solidFill>
            <a:prstDash val="solid"/>
            <a:headEnd type="none" len="sm" w="sm"/>
            <a:tailEnd type="none" len="sm" w="sm"/>
          </a:ln>
        </p:spPr>
      </p:sp>
      <p:sp>
        <p:nvSpPr>
          <p:cNvPr name="Freeform 6" id="6"/>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346252" y="3995128"/>
            <a:ext cx="2832385" cy="2495204"/>
            <a:chOff x="0" y="0"/>
            <a:chExt cx="464416" cy="409130"/>
          </a:xfrm>
        </p:grpSpPr>
        <p:sp>
          <p:nvSpPr>
            <p:cNvPr name="Freeform 3" id="3"/>
            <p:cNvSpPr/>
            <p:nvPr/>
          </p:nvSpPr>
          <p:spPr>
            <a:xfrm flipH="false" flipV="false" rot="0">
              <a:off x="0" y="0"/>
              <a:ext cx="464416" cy="409130"/>
            </a:xfrm>
            <a:custGeom>
              <a:avLst/>
              <a:gdLst/>
              <a:ahLst/>
              <a:cxnLst/>
              <a:rect r="r" b="b" t="t" l="l"/>
              <a:pathLst>
                <a:path h="409130" w="464416">
                  <a:moveTo>
                    <a:pt x="79267" y="0"/>
                  </a:moveTo>
                  <a:lnTo>
                    <a:pt x="385149" y="0"/>
                  </a:lnTo>
                  <a:cubicBezTo>
                    <a:pt x="428927" y="0"/>
                    <a:pt x="464416" y="35489"/>
                    <a:pt x="464416" y="79267"/>
                  </a:cubicBezTo>
                  <a:lnTo>
                    <a:pt x="464416" y="329863"/>
                  </a:lnTo>
                  <a:cubicBezTo>
                    <a:pt x="464416" y="373641"/>
                    <a:pt x="428927" y="409130"/>
                    <a:pt x="385149" y="409130"/>
                  </a:cubicBezTo>
                  <a:lnTo>
                    <a:pt x="79267" y="409130"/>
                  </a:lnTo>
                  <a:cubicBezTo>
                    <a:pt x="35489" y="409130"/>
                    <a:pt x="0" y="373641"/>
                    <a:pt x="0" y="329863"/>
                  </a:cubicBezTo>
                  <a:lnTo>
                    <a:pt x="0" y="79267"/>
                  </a:lnTo>
                  <a:cubicBezTo>
                    <a:pt x="0" y="35489"/>
                    <a:pt x="35489" y="0"/>
                    <a:pt x="79267" y="0"/>
                  </a:cubicBezTo>
                  <a:close/>
                </a:path>
              </a:pathLst>
            </a:custGeom>
            <a:blipFill>
              <a:blip r:embed="rId2"/>
              <a:stretch>
                <a:fillRect l="-19742" t="0" r="-19742" b="0"/>
              </a:stretch>
            </a:blipFill>
          </p:spPr>
        </p:sp>
      </p:grpSp>
      <p:grpSp>
        <p:nvGrpSpPr>
          <p:cNvPr name="Group 4" id="4"/>
          <p:cNvGrpSpPr/>
          <p:nvPr/>
        </p:nvGrpSpPr>
        <p:grpSpPr>
          <a:xfrm rot="0">
            <a:off x="2313245" y="4180081"/>
            <a:ext cx="4722301" cy="2125298"/>
            <a:chOff x="0" y="0"/>
            <a:chExt cx="993062" cy="446933"/>
          </a:xfrm>
        </p:grpSpPr>
        <p:sp>
          <p:nvSpPr>
            <p:cNvPr name="Freeform 5" id="5"/>
            <p:cNvSpPr/>
            <p:nvPr/>
          </p:nvSpPr>
          <p:spPr>
            <a:xfrm flipH="false" flipV="false" rot="0">
              <a:off x="0" y="0"/>
              <a:ext cx="993062" cy="446933"/>
            </a:xfrm>
            <a:custGeom>
              <a:avLst/>
              <a:gdLst/>
              <a:ahLst/>
              <a:cxnLst/>
              <a:rect r="r" b="b" t="t" l="l"/>
              <a:pathLst>
                <a:path h="446933" w="993062">
                  <a:moveTo>
                    <a:pt x="47544" y="0"/>
                  </a:moveTo>
                  <a:lnTo>
                    <a:pt x="945519" y="0"/>
                  </a:lnTo>
                  <a:cubicBezTo>
                    <a:pt x="971776" y="0"/>
                    <a:pt x="993062" y="21286"/>
                    <a:pt x="993062" y="47544"/>
                  </a:cubicBezTo>
                  <a:lnTo>
                    <a:pt x="993062" y="399389"/>
                  </a:lnTo>
                  <a:cubicBezTo>
                    <a:pt x="993062" y="411999"/>
                    <a:pt x="988053" y="424092"/>
                    <a:pt x="979137" y="433008"/>
                  </a:cubicBezTo>
                  <a:cubicBezTo>
                    <a:pt x="970221" y="441924"/>
                    <a:pt x="958128" y="446933"/>
                    <a:pt x="945519" y="446933"/>
                  </a:cubicBezTo>
                  <a:lnTo>
                    <a:pt x="47544" y="446933"/>
                  </a:lnTo>
                  <a:cubicBezTo>
                    <a:pt x="34934" y="446933"/>
                    <a:pt x="22841" y="441924"/>
                    <a:pt x="13925" y="433008"/>
                  </a:cubicBezTo>
                  <a:cubicBezTo>
                    <a:pt x="5009" y="424092"/>
                    <a:pt x="0" y="411999"/>
                    <a:pt x="0" y="399389"/>
                  </a:cubicBezTo>
                  <a:lnTo>
                    <a:pt x="0" y="47544"/>
                  </a:lnTo>
                  <a:cubicBezTo>
                    <a:pt x="0" y="34934"/>
                    <a:pt x="5009" y="22841"/>
                    <a:pt x="13925" y="13925"/>
                  </a:cubicBezTo>
                  <a:cubicBezTo>
                    <a:pt x="22841" y="5009"/>
                    <a:pt x="34934" y="0"/>
                    <a:pt x="47544" y="0"/>
                  </a:cubicBezTo>
                  <a:close/>
                </a:path>
              </a:pathLst>
            </a:custGeom>
            <a:blipFill>
              <a:blip r:embed="rId3"/>
              <a:stretch>
                <a:fillRect l="0" t="-23930" r="0" b="-23930"/>
              </a:stretch>
            </a:blipFill>
          </p:spPr>
        </p:sp>
      </p:grpSp>
      <p:grpSp>
        <p:nvGrpSpPr>
          <p:cNvPr name="Group 6" id="6"/>
          <p:cNvGrpSpPr/>
          <p:nvPr/>
        </p:nvGrpSpPr>
        <p:grpSpPr>
          <a:xfrm rot="0">
            <a:off x="10489342" y="4180081"/>
            <a:ext cx="4722301" cy="2125298"/>
            <a:chOff x="0" y="0"/>
            <a:chExt cx="993062" cy="446933"/>
          </a:xfrm>
        </p:grpSpPr>
        <p:sp>
          <p:nvSpPr>
            <p:cNvPr name="Freeform 7" id="7"/>
            <p:cNvSpPr/>
            <p:nvPr/>
          </p:nvSpPr>
          <p:spPr>
            <a:xfrm flipH="false" flipV="false" rot="0">
              <a:off x="0" y="0"/>
              <a:ext cx="993062" cy="446933"/>
            </a:xfrm>
            <a:custGeom>
              <a:avLst/>
              <a:gdLst/>
              <a:ahLst/>
              <a:cxnLst/>
              <a:rect r="r" b="b" t="t" l="l"/>
              <a:pathLst>
                <a:path h="446933" w="993062">
                  <a:moveTo>
                    <a:pt x="47544" y="0"/>
                  </a:moveTo>
                  <a:lnTo>
                    <a:pt x="945519" y="0"/>
                  </a:lnTo>
                  <a:cubicBezTo>
                    <a:pt x="971776" y="0"/>
                    <a:pt x="993062" y="21286"/>
                    <a:pt x="993062" y="47544"/>
                  </a:cubicBezTo>
                  <a:lnTo>
                    <a:pt x="993062" y="399389"/>
                  </a:lnTo>
                  <a:cubicBezTo>
                    <a:pt x="993062" y="411999"/>
                    <a:pt x="988053" y="424092"/>
                    <a:pt x="979137" y="433008"/>
                  </a:cubicBezTo>
                  <a:cubicBezTo>
                    <a:pt x="970221" y="441924"/>
                    <a:pt x="958128" y="446933"/>
                    <a:pt x="945519" y="446933"/>
                  </a:cubicBezTo>
                  <a:lnTo>
                    <a:pt x="47544" y="446933"/>
                  </a:lnTo>
                  <a:cubicBezTo>
                    <a:pt x="34934" y="446933"/>
                    <a:pt x="22841" y="441924"/>
                    <a:pt x="13925" y="433008"/>
                  </a:cubicBezTo>
                  <a:cubicBezTo>
                    <a:pt x="5009" y="424092"/>
                    <a:pt x="0" y="411999"/>
                    <a:pt x="0" y="399389"/>
                  </a:cubicBezTo>
                  <a:lnTo>
                    <a:pt x="0" y="47544"/>
                  </a:lnTo>
                  <a:cubicBezTo>
                    <a:pt x="0" y="34934"/>
                    <a:pt x="5009" y="22841"/>
                    <a:pt x="13925" y="13925"/>
                  </a:cubicBezTo>
                  <a:cubicBezTo>
                    <a:pt x="22841" y="5009"/>
                    <a:pt x="34934" y="0"/>
                    <a:pt x="47544" y="0"/>
                  </a:cubicBezTo>
                  <a:close/>
                </a:path>
              </a:pathLst>
            </a:custGeom>
            <a:blipFill>
              <a:blip r:embed="rId4"/>
              <a:stretch>
                <a:fillRect l="0" t="-2162" r="0" b="-2162"/>
              </a:stretch>
            </a:blipFill>
          </p:spPr>
        </p:sp>
      </p:grpSp>
      <p:grpSp>
        <p:nvGrpSpPr>
          <p:cNvPr name="Group 8" id="8"/>
          <p:cNvGrpSpPr/>
          <p:nvPr/>
        </p:nvGrpSpPr>
        <p:grpSpPr>
          <a:xfrm rot="0">
            <a:off x="6552699" y="7133002"/>
            <a:ext cx="4722301" cy="2125298"/>
            <a:chOff x="0" y="0"/>
            <a:chExt cx="993062" cy="446933"/>
          </a:xfrm>
        </p:grpSpPr>
        <p:sp>
          <p:nvSpPr>
            <p:cNvPr name="Freeform 9" id="9"/>
            <p:cNvSpPr/>
            <p:nvPr/>
          </p:nvSpPr>
          <p:spPr>
            <a:xfrm flipH="false" flipV="false" rot="0">
              <a:off x="0" y="0"/>
              <a:ext cx="993062" cy="446933"/>
            </a:xfrm>
            <a:custGeom>
              <a:avLst/>
              <a:gdLst/>
              <a:ahLst/>
              <a:cxnLst/>
              <a:rect r="r" b="b" t="t" l="l"/>
              <a:pathLst>
                <a:path h="446933" w="993062">
                  <a:moveTo>
                    <a:pt x="47544" y="0"/>
                  </a:moveTo>
                  <a:lnTo>
                    <a:pt x="945519" y="0"/>
                  </a:lnTo>
                  <a:cubicBezTo>
                    <a:pt x="971776" y="0"/>
                    <a:pt x="993062" y="21286"/>
                    <a:pt x="993062" y="47544"/>
                  </a:cubicBezTo>
                  <a:lnTo>
                    <a:pt x="993062" y="399389"/>
                  </a:lnTo>
                  <a:cubicBezTo>
                    <a:pt x="993062" y="411999"/>
                    <a:pt x="988053" y="424092"/>
                    <a:pt x="979137" y="433008"/>
                  </a:cubicBezTo>
                  <a:cubicBezTo>
                    <a:pt x="970221" y="441924"/>
                    <a:pt x="958128" y="446933"/>
                    <a:pt x="945519" y="446933"/>
                  </a:cubicBezTo>
                  <a:lnTo>
                    <a:pt x="47544" y="446933"/>
                  </a:lnTo>
                  <a:cubicBezTo>
                    <a:pt x="34934" y="446933"/>
                    <a:pt x="22841" y="441924"/>
                    <a:pt x="13925" y="433008"/>
                  </a:cubicBezTo>
                  <a:cubicBezTo>
                    <a:pt x="5009" y="424092"/>
                    <a:pt x="0" y="411999"/>
                    <a:pt x="0" y="399389"/>
                  </a:cubicBezTo>
                  <a:lnTo>
                    <a:pt x="0" y="47544"/>
                  </a:lnTo>
                  <a:cubicBezTo>
                    <a:pt x="0" y="34934"/>
                    <a:pt x="5009" y="22841"/>
                    <a:pt x="13925" y="13925"/>
                  </a:cubicBezTo>
                  <a:cubicBezTo>
                    <a:pt x="22841" y="5009"/>
                    <a:pt x="34934" y="0"/>
                    <a:pt x="47544" y="0"/>
                  </a:cubicBezTo>
                  <a:close/>
                </a:path>
              </a:pathLst>
            </a:custGeom>
            <a:blipFill>
              <a:blip r:embed="rId5"/>
              <a:stretch>
                <a:fillRect l="0" t="-12492" r="0" b="-12492"/>
              </a:stretch>
            </a:blipFill>
          </p:spPr>
        </p:sp>
      </p:grpSp>
      <p:sp>
        <p:nvSpPr>
          <p:cNvPr name="TextBox 10" id="10"/>
          <p:cNvSpPr txBox="true"/>
          <p:nvPr/>
        </p:nvSpPr>
        <p:spPr>
          <a:xfrm rot="0">
            <a:off x="1293893" y="793432"/>
            <a:ext cx="4024446" cy="394335"/>
          </a:xfrm>
          <a:prstGeom prst="rect">
            <a:avLst/>
          </a:prstGeom>
        </p:spPr>
        <p:txBody>
          <a:bodyPr anchor="t" rtlCol="false" tIns="0" lIns="0" bIns="0" rIns="0">
            <a:spAutoFit/>
          </a:bodyPr>
          <a:lstStyle/>
          <a:p>
            <a:pPr algn="l">
              <a:lnSpc>
                <a:spcPts val="2939"/>
              </a:lnSpc>
            </a:pPr>
            <a:r>
              <a:rPr lang="en-US" sz="2099" b="true">
                <a:solidFill>
                  <a:srgbClr val="2C7FA9"/>
                </a:solidFill>
                <a:latin typeface="Codec Pro Ultra-Bold"/>
                <a:ea typeface="Codec Pro Ultra-Bold"/>
                <a:cs typeface="Codec Pro Ultra-Bold"/>
                <a:sym typeface="Codec Pro Ultra-Bold"/>
              </a:rPr>
              <a:t>PHÁT TRIỂN WEB NÂNG CAO</a:t>
            </a:r>
          </a:p>
        </p:txBody>
      </p:sp>
      <p:sp>
        <p:nvSpPr>
          <p:cNvPr name="TextBox 11" id="11"/>
          <p:cNvSpPr txBox="true"/>
          <p:nvPr/>
        </p:nvSpPr>
        <p:spPr>
          <a:xfrm rot="0">
            <a:off x="4674396" y="807270"/>
            <a:ext cx="2578220"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REACT.JS</a:t>
            </a:r>
          </a:p>
        </p:txBody>
      </p:sp>
      <p:sp>
        <p:nvSpPr>
          <p:cNvPr name="TextBox 12" id="12"/>
          <p:cNvSpPr txBox="true"/>
          <p:nvPr/>
        </p:nvSpPr>
        <p:spPr>
          <a:xfrm rot="0">
            <a:off x="8185512" y="809483"/>
            <a:ext cx="3595609" cy="42859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Codec Pro"/>
                <a:ea typeface="Codec Pro"/>
                <a:cs typeface="Codec Pro"/>
                <a:sym typeface="Codec Pro"/>
              </a:rPr>
              <a:t>NODE.JS + EXPRESS.JS</a:t>
            </a:r>
          </a:p>
        </p:txBody>
      </p:sp>
      <p:sp>
        <p:nvSpPr>
          <p:cNvPr name="TextBox 13" id="13"/>
          <p:cNvSpPr txBox="true"/>
          <p:nvPr/>
        </p:nvSpPr>
        <p:spPr>
          <a:xfrm rot="0">
            <a:off x="11974304" y="807270"/>
            <a:ext cx="2972628" cy="42859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Codec Pro"/>
                <a:ea typeface="Codec Pro"/>
                <a:cs typeface="Codec Pro"/>
                <a:sym typeface="Codec Pro"/>
              </a:rPr>
              <a:t>SOCKET.IO</a:t>
            </a:r>
          </a:p>
        </p:txBody>
      </p:sp>
      <p:sp>
        <p:nvSpPr>
          <p:cNvPr name="TextBox 14" id="14"/>
          <p:cNvSpPr txBox="true"/>
          <p:nvPr/>
        </p:nvSpPr>
        <p:spPr>
          <a:xfrm rot="0">
            <a:off x="13808892" y="807270"/>
            <a:ext cx="3450408"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MONGODB</a:t>
            </a:r>
          </a:p>
        </p:txBody>
      </p:sp>
      <p:sp>
        <p:nvSpPr>
          <p:cNvPr name="TextBox 15" id="15"/>
          <p:cNvSpPr txBox="true"/>
          <p:nvPr/>
        </p:nvSpPr>
        <p:spPr>
          <a:xfrm rot="0">
            <a:off x="6219778" y="2213696"/>
            <a:ext cx="5848445" cy="1143257"/>
          </a:xfrm>
          <a:prstGeom prst="rect">
            <a:avLst/>
          </a:prstGeom>
        </p:spPr>
        <p:txBody>
          <a:bodyPr anchor="t" rtlCol="false" tIns="0" lIns="0" bIns="0" rIns="0">
            <a:spAutoFit/>
          </a:bodyPr>
          <a:lstStyle/>
          <a:p>
            <a:pPr algn="l">
              <a:lnSpc>
                <a:spcPts val="7693"/>
              </a:lnSpc>
            </a:pPr>
            <a:r>
              <a:rPr lang="en-US" sz="7850" spc="-392" b="true">
                <a:solidFill>
                  <a:srgbClr val="FFFFFF"/>
                </a:solidFill>
                <a:latin typeface="Codec Pro Ultra-Bold"/>
                <a:ea typeface="Codec Pro Ultra-Bold"/>
                <a:cs typeface="Codec Pro Ultra-Bold"/>
                <a:sym typeface="Codec Pro Ultra-Bold"/>
              </a:rPr>
              <a:t>CÔNG NGHỆ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401795" y="1028700"/>
            <a:ext cx="7857505" cy="3770511"/>
            <a:chOff x="0" y="0"/>
            <a:chExt cx="1217333" cy="584151"/>
          </a:xfrm>
        </p:grpSpPr>
        <p:sp>
          <p:nvSpPr>
            <p:cNvPr name="Freeform 3" id="3"/>
            <p:cNvSpPr/>
            <p:nvPr/>
          </p:nvSpPr>
          <p:spPr>
            <a:xfrm flipH="false" flipV="false" rot="0">
              <a:off x="0" y="0"/>
              <a:ext cx="1217333" cy="584151"/>
            </a:xfrm>
            <a:custGeom>
              <a:avLst/>
              <a:gdLst/>
              <a:ahLst/>
              <a:cxnLst/>
              <a:rect r="r" b="b" t="t" l="l"/>
              <a:pathLst>
                <a:path h="584151" w="1217333">
                  <a:moveTo>
                    <a:pt x="28573" y="0"/>
                  </a:moveTo>
                  <a:lnTo>
                    <a:pt x="1188760" y="0"/>
                  </a:lnTo>
                  <a:cubicBezTo>
                    <a:pt x="1204541" y="0"/>
                    <a:pt x="1217333" y="12793"/>
                    <a:pt x="1217333" y="28573"/>
                  </a:cubicBezTo>
                  <a:lnTo>
                    <a:pt x="1217333" y="555577"/>
                  </a:lnTo>
                  <a:cubicBezTo>
                    <a:pt x="1217333" y="571358"/>
                    <a:pt x="1204541" y="584151"/>
                    <a:pt x="1188760" y="584151"/>
                  </a:cubicBezTo>
                  <a:lnTo>
                    <a:pt x="28573" y="584151"/>
                  </a:lnTo>
                  <a:cubicBezTo>
                    <a:pt x="12793" y="584151"/>
                    <a:pt x="0" y="571358"/>
                    <a:pt x="0" y="555577"/>
                  </a:cubicBezTo>
                  <a:lnTo>
                    <a:pt x="0" y="28573"/>
                  </a:lnTo>
                  <a:cubicBezTo>
                    <a:pt x="0" y="12793"/>
                    <a:pt x="12793" y="0"/>
                    <a:pt x="28573" y="0"/>
                  </a:cubicBezTo>
                  <a:close/>
                </a:path>
              </a:pathLst>
            </a:custGeom>
            <a:blipFill>
              <a:blip r:embed="rId2"/>
              <a:stretch>
                <a:fillRect l="-8698" t="0" r="-8698" b="0"/>
              </a:stretch>
            </a:blipFill>
          </p:spPr>
        </p:sp>
      </p:grpSp>
      <p:grpSp>
        <p:nvGrpSpPr>
          <p:cNvPr name="Group 4" id="4"/>
          <p:cNvGrpSpPr/>
          <p:nvPr/>
        </p:nvGrpSpPr>
        <p:grpSpPr>
          <a:xfrm rot="0">
            <a:off x="1288257" y="3804116"/>
            <a:ext cx="7855743" cy="5394540"/>
            <a:chOff x="0" y="0"/>
            <a:chExt cx="1217060" cy="835755"/>
          </a:xfrm>
        </p:grpSpPr>
        <p:sp>
          <p:nvSpPr>
            <p:cNvPr name="Freeform 5" id="5"/>
            <p:cNvSpPr/>
            <p:nvPr/>
          </p:nvSpPr>
          <p:spPr>
            <a:xfrm flipH="false" flipV="false" rot="0">
              <a:off x="0" y="0"/>
              <a:ext cx="1217060" cy="835755"/>
            </a:xfrm>
            <a:custGeom>
              <a:avLst/>
              <a:gdLst/>
              <a:ahLst/>
              <a:cxnLst/>
              <a:rect r="r" b="b" t="t" l="l"/>
              <a:pathLst>
                <a:path h="835755" w="1217060">
                  <a:moveTo>
                    <a:pt x="28580" y="0"/>
                  </a:moveTo>
                  <a:lnTo>
                    <a:pt x="1188480" y="0"/>
                  </a:lnTo>
                  <a:cubicBezTo>
                    <a:pt x="1204264" y="0"/>
                    <a:pt x="1217060" y="12796"/>
                    <a:pt x="1217060" y="28580"/>
                  </a:cubicBezTo>
                  <a:lnTo>
                    <a:pt x="1217060" y="807176"/>
                  </a:lnTo>
                  <a:cubicBezTo>
                    <a:pt x="1217060" y="814755"/>
                    <a:pt x="1214049" y="822025"/>
                    <a:pt x="1208689" y="827385"/>
                  </a:cubicBezTo>
                  <a:cubicBezTo>
                    <a:pt x="1203330" y="832744"/>
                    <a:pt x="1196060" y="835755"/>
                    <a:pt x="1188480" y="835755"/>
                  </a:cubicBezTo>
                  <a:lnTo>
                    <a:pt x="28580" y="835755"/>
                  </a:lnTo>
                  <a:cubicBezTo>
                    <a:pt x="12796" y="835755"/>
                    <a:pt x="0" y="822960"/>
                    <a:pt x="0" y="807176"/>
                  </a:cubicBezTo>
                  <a:lnTo>
                    <a:pt x="0" y="28580"/>
                  </a:lnTo>
                  <a:cubicBezTo>
                    <a:pt x="0" y="12796"/>
                    <a:pt x="12796" y="0"/>
                    <a:pt x="28580" y="0"/>
                  </a:cubicBezTo>
                  <a:close/>
                </a:path>
              </a:pathLst>
            </a:custGeom>
            <a:blipFill>
              <a:blip r:embed="rId3"/>
              <a:stretch>
                <a:fillRect l="-19715" t="0" r="-19715" b="0"/>
              </a:stretch>
            </a:blipFill>
          </p:spPr>
        </p:sp>
      </p:grpSp>
      <p:sp>
        <p:nvSpPr>
          <p:cNvPr name="TextBox 6" id="6"/>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7" id="7"/>
          <p:cNvSpPr txBox="true"/>
          <p:nvPr/>
        </p:nvSpPr>
        <p:spPr>
          <a:xfrm rot="0">
            <a:off x="11975813" y="6893679"/>
            <a:ext cx="3721923" cy="544538"/>
          </a:xfrm>
          <a:prstGeom prst="rect">
            <a:avLst/>
          </a:prstGeom>
        </p:spPr>
        <p:txBody>
          <a:bodyPr anchor="t" rtlCol="false" tIns="0" lIns="0" bIns="0" rIns="0">
            <a:spAutoFit/>
          </a:bodyPr>
          <a:lstStyle/>
          <a:p>
            <a:pPr algn="just">
              <a:lnSpc>
                <a:spcPts val="4064"/>
              </a:lnSpc>
              <a:spcBef>
                <a:spcPct val="0"/>
              </a:spcBef>
            </a:pPr>
            <a:r>
              <a:rPr lang="en-US" sz="2902">
                <a:solidFill>
                  <a:srgbClr val="FFFFFF"/>
                </a:solidFill>
                <a:latin typeface="Codec Pro"/>
                <a:ea typeface="Codec Pro"/>
                <a:cs typeface="Codec Pro"/>
                <a:sym typeface="Codec Pro"/>
              </a:rPr>
              <a:t>Giao diện trang chủ </a:t>
            </a:r>
          </a:p>
        </p:txBody>
      </p:sp>
      <p:sp>
        <p:nvSpPr>
          <p:cNvPr name="TextBox 8" id="8"/>
          <p:cNvSpPr txBox="true"/>
          <p:nvPr/>
        </p:nvSpPr>
        <p:spPr>
          <a:xfrm rot="0">
            <a:off x="2047634" y="2067573"/>
            <a:ext cx="6026256" cy="1457324"/>
          </a:xfrm>
          <a:prstGeom prst="rect">
            <a:avLst/>
          </a:prstGeom>
        </p:spPr>
        <p:txBody>
          <a:bodyPr anchor="t" rtlCol="false" tIns="0" lIns="0" bIns="0" rIns="0">
            <a:spAutoFit/>
          </a:bodyPr>
          <a:lstStyle/>
          <a:p>
            <a:pPr algn="l">
              <a:lnSpc>
                <a:spcPts val="9899"/>
              </a:lnSpc>
            </a:pPr>
            <a:r>
              <a:rPr lang="en-US" sz="9999" spc="-499" b="true">
                <a:solidFill>
                  <a:srgbClr val="FFFFFF"/>
                </a:solidFill>
                <a:latin typeface="Codec Pro Ultra-Bold"/>
                <a:ea typeface="Codec Pro Ultra-Bold"/>
                <a:cs typeface="Codec Pro Ultra-Bold"/>
                <a:sym typeface="Codec Pro Ultra-Bold"/>
              </a:rPr>
              <a:t>GIAO DIỆN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748422" y="2247035"/>
            <a:ext cx="4388231" cy="7109138"/>
            <a:chOff x="0" y="0"/>
            <a:chExt cx="544979" cy="882892"/>
          </a:xfrm>
        </p:grpSpPr>
        <p:sp>
          <p:nvSpPr>
            <p:cNvPr name="Freeform 3" id="3"/>
            <p:cNvSpPr/>
            <p:nvPr/>
          </p:nvSpPr>
          <p:spPr>
            <a:xfrm flipH="false" flipV="false" rot="0">
              <a:off x="0" y="0"/>
              <a:ext cx="544979" cy="882892"/>
            </a:xfrm>
            <a:custGeom>
              <a:avLst/>
              <a:gdLst/>
              <a:ahLst/>
              <a:cxnLst/>
              <a:rect r="r" b="b" t="t" l="l"/>
              <a:pathLst>
                <a:path h="882892" w="544979">
                  <a:moveTo>
                    <a:pt x="51163" y="0"/>
                  </a:moveTo>
                  <a:lnTo>
                    <a:pt x="493816" y="0"/>
                  </a:lnTo>
                  <a:cubicBezTo>
                    <a:pt x="522073" y="0"/>
                    <a:pt x="544979" y="22907"/>
                    <a:pt x="544979" y="51163"/>
                  </a:cubicBezTo>
                  <a:lnTo>
                    <a:pt x="544979" y="831729"/>
                  </a:lnTo>
                  <a:cubicBezTo>
                    <a:pt x="544979" y="845298"/>
                    <a:pt x="539589" y="858312"/>
                    <a:pt x="529994" y="867907"/>
                  </a:cubicBezTo>
                  <a:cubicBezTo>
                    <a:pt x="520399" y="877502"/>
                    <a:pt x="507386" y="882892"/>
                    <a:pt x="493816" y="882892"/>
                  </a:cubicBezTo>
                  <a:lnTo>
                    <a:pt x="51163" y="882892"/>
                  </a:lnTo>
                  <a:cubicBezTo>
                    <a:pt x="22907" y="882892"/>
                    <a:pt x="0" y="859985"/>
                    <a:pt x="0" y="831729"/>
                  </a:cubicBezTo>
                  <a:lnTo>
                    <a:pt x="0" y="51163"/>
                  </a:lnTo>
                  <a:cubicBezTo>
                    <a:pt x="0" y="22907"/>
                    <a:pt x="22907" y="0"/>
                    <a:pt x="51163" y="0"/>
                  </a:cubicBezTo>
                  <a:close/>
                </a:path>
              </a:pathLst>
            </a:custGeom>
            <a:blipFill>
              <a:blip r:embed="rId2"/>
              <a:stretch>
                <a:fillRect l="0" t="-2330" r="0" b="-2330"/>
              </a:stretch>
            </a:blipFill>
          </p:spPr>
        </p:sp>
      </p:grpSp>
      <p:grpSp>
        <p:nvGrpSpPr>
          <p:cNvPr name="Group 4" id="4"/>
          <p:cNvGrpSpPr/>
          <p:nvPr/>
        </p:nvGrpSpPr>
        <p:grpSpPr>
          <a:xfrm rot="0">
            <a:off x="1293893" y="2149162"/>
            <a:ext cx="5280321" cy="7304883"/>
            <a:chOff x="0" y="0"/>
            <a:chExt cx="748171" cy="1035031"/>
          </a:xfrm>
        </p:grpSpPr>
        <p:sp>
          <p:nvSpPr>
            <p:cNvPr name="Freeform 5" id="5"/>
            <p:cNvSpPr/>
            <p:nvPr/>
          </p:nvSpPr>
          <p:spPr>
            <a:xfrm flipH="false" flipV="false" rot="0">
              <a:off x="0" y="0"/>
              <a:ext cx="748171" cy="1035031"/>
            </a:xfrm>
            <a:custGeom>
              <a:avLst/>
              <a:gdLst/>
              <a:ahLst/>
              <a:cxnLst/>
              <a:rect r="r" b="b" t="t" l="l"/>
              <a:pathLst>
                <a:path h="1035031" w="748171">
                  <a:moveTo>
                    <a:pt x="42519" y="0"/>
                  </a:moveTo>
                  <a:lnTo>
                    <a:pt x="705651" y="0"/>
                  </a:lnTo>
                  <a:cubicBezTo>
                    <a:pt x="716928" y="0"/>
                    <a:pt x="727743" y="4480"/>
                    <a:pt x="735717" y="12454"/>
                  </a:cubicBezTo>
                  <a:cubicBezTo>
                    <a:pt x="743691" y="20428"/>
                    <a:pt x="748171" y="31242"/>
                    <a:pt x="748171" y="42519"/>
                  </a:cubicBezTo>
                  <a:lnTo>
                    <a:pt x="748171" y="992512"/>
                  </a:lnTo>
                  <a:cubicBezTo>
                    <a:pt x="748171" y="1003789"/>
                    <a:pt x="743691" y="1014604"/>
                    <a:pt x="735717" y="1022578"/>
                  </a:cubicBezTo>
                  <a:cubicBezTo>
                    <a:pt x="727743" y="1030552"/>
                    <a:pt x="716928" y="1035031"/>
                    <a:pt x="705651" y="1035031"/>
                  </a:cubicBezTo>
                  <a:lnTo>
                    <a:pt x="42519" y="1035031"/>
                  </a:lnTo>
                  <a:cubicBezTo>
                    <a:pt x="31242" y="1035031"/>
                    <a:pt x="20428" y="1030552"/>
                    <a:pt x="12454" y="1022578"/>
                  </a:cubicBezTo>
                  <a:cubicBezTo>
                    <a:pt x="4480" y="1014604"/>
                    <a:pt x="0" y="1003789"/>
                    <a:pt x="0" y="992512"/>
                  </a:cubicBezTo>
                  <a:lnTo>
                    <a:pt x="0" y="42519"/>
                  </a:lnTo>
                  <a:cubicBezTo>
                    <a:pt x="0" y="31242"/>
                    <a:pt x="4480" y="20428"/>
                    <a:pt x="12454" y="12454"/>
                  </a:cubicBezTo>
                  <a:cubicBezTo>
                    <a:pt x="20428" y="4480"/>
                    <a:pt x="31242" y="0"/>
                    <a:pt x="42519" y="0"/>
                  </a:cubicBezTo>
                  <a:close/>
                </a:path>
              </a:pathLst>
            </a:custGeom>
            <a:blipFill>
              <a:blip r:embed="rId3"/>
              <a:stretch>
                <a:fillRect l="0" t="-630" r="0" b="-630"/>
              </a:stretch>
            </a:blipFill>
          </p:spPr>
        </p:sp>
      </p:grpSp>
      <p:sp>
        <p:nvSpPr>
          <p:cNvPr name="TextBox 6" id="6"/>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7" id="7"/>
          <p:cNvSpPr txBox="true"/>
          <p:nvPr/>
        </p:nvSpPr>
        <p:spPr>
          <a:xfrm rot="0">
            <a:off x="12488441" y="5038725"/>
            <a:ext cx="4312701" cy="1059815"/>
          </a:xfrm>
          <a:prstGeom prst="rect">
            <a:avLst/>
          </a:prstGeom>
        </p:spPr>
        <p:txBody>
          <a:bodyPr anchor="t" rtlCol="false" tIns="0" lIns="0" bIns="0" rIns="0">
            <a:spAutoFit/>
          </a:bodyPr>
          <a:lstStyle/>
          <a:p>
            <a:pPr algn="l">
              <a:lnSpc>
                <a:spcPts val="4060"/>
              </a:lnSpc>
              <a:spcBef>
                <a:spcPct val="0"/>
              </a:spcBef>
            </a:pPr>
            <a:r>
              <a:rPr lang="en-US" sz="2900">
                <a:solidFill>
                  <a:srgbClr val="FFFFFF"/>
                </a:solidFill>
                <a:latin typeface="Codec Pro"/>
                <a:ea typeface="Codec Pro"/>
                <a:cs typeface="Codec Pro"/>
                <a:sym typeface="Codec Pro"/>
              </a:rPr>
              <a:t>Giao diện đăng ký - đăng nhập người dùng</a:t>
            </a:r>
          </a:p>
        </p:txBody>
      </p:sp>
      <p:sp>
        <p:nvSpPr>
          <p:cNvPr name="TextBox 8" id="8"/>
          <p:cNvSpPr txBox="true"/>
          <p:nvPr/>
        </p:nvSpPr>
        <p:spPr>
          <a:xfrm rot="0">
            <a:off x="6748422" y="487680"/>
            <a:ext cx="6026256" cy="1457324"/>
          </a:xfrm>
          <a:prstGeom prst="rect">
            <a:avLst/>
          </a:prstGeom>
        </p:spPr>
        <p:txBody>
          <a:bodyPr anchor="t" rtlCol="false" tIns="0" lIns="0" bIns="0" rIns="0">
            <a:spAutoFit/>
          </a:bodyPr>
          <a:lstStyle/>
          <a:p>
            <a:pPr algn="l">
              <a:lnSpc>
                <a:spcPts val="9899"/>
              </a:lnSpc>
            </a:pPr>
            <a:r>
              <a:rPr lang="en-US" sz="9999" spc="-499" b="true">
                <a:solidFill>
                  <a:srgbClr val="FFFFFF"/>
                </a:solidFill>
                <a:latin typeface="Codec Pro Ultra-Bold"/>
                <a:ea typeface="Codec Pro Ultra-Bold"/>
                <a:cs typeface="Codec Pro Ultra-Bold"/>
                <a:sym typeface="Codec Pro Ultra-Bold"/>
              </a:rPr>
              <a:t>GIAO DIỆN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144000" y="869632"/>
            <a:ext cx="8394445" cy="4028167"/>
            <a:chOff x="0" y="0"/>
            <a:chExt cx="1217333" cy="584151"/>
          </a:xfrm>
        </p:grpSpPr>
        <p:sp>
          <p:nvSpPr>
            <p:cNvPr name="Freeform 3" id="3"/>
            <p:cNvSpPr/>
            <p:nvPr/>
          </p:nvSpPr>
          <p:spPr>
            <a:xfrm flipH="false" flipV="false" rot="0">
              <a:off x="0" y="0"/>
              <a:ext cx="1217333" cy="584151"/>
            </a:xfrm>
            <a:custGeom>
              <a:avLst/>
              <a:gdLst/>
              <a:ahLst/>
              <a:cxnLst/>
              <a:rect r="r" b="b" t="t" l="l"/>
              <a:pathLst>
                <a:path h="584151" w="1217333">
                  <a:moveTo>
                    <a:pt x="26746" y="0"/>
                  </a:moveTo>
                  <a:lnTo>
                    <a:pt x="1190588" y="0"/>
                  </a:lnTo>
                  <a:cubicBezTo>
                    <a:pt x="1205359" y="0"/>
                    <a:pt x="1217333" y="11974"/>
                    <a:pt x="1217333" y="26746"/>
                  </a:cubicBezTo>
                  <a:lnTo>
                    <a:pt x="1217333" y="557405"/>
                  </a:lnTo>
                  <a:cubicBezTo>
                    <a:pt x="1217333" y="564498"/>
                    <a:pt x="1214515" y="571301"/>
                    <a:pt x="1209500" y="576317"/>
                  </a:cubicBezTo>
                  <a:cubicBezTo>
                    <a:pt x="1204484" y="581333"/>
                    <a:pt x="1197681" y="584151"/>
                    <a:pt x="1190588" y="584151"/>
                  </a:cubicBezTo>
                  <a:lnTo>
                    <a:pt x="26746" y="584151"/>
                  </a:lnTo>
                  <a:cubicBezTo>
                    <a:pt x="11974" y="584151"/>
                    <a:pt x="0" y="572176"/>
                    <a:pt x="0" y="557405"/>
                  </a:cubicBezTo>
                  <a:lnTo>
                    <a:pt x="0" y="26746"/>
                  </a:lnTo>
                  <a:cubicBezTo>
                    <a:pt x="0" y="19652"/>
                    <a:pt x="2818" y="12849"/>
                    <a:pt x="7834" y="7834"/>
                  </a:cubicBezTo>
                  <a:cubicBezTo>
                    <a:pt x="12849" y="2818"/>
                    <a:pt x="19652" y="0"/>
                    <a:pt x="26746" y="0"/>
                  </a:cubicBezTo>
                  <a:close/>
                </a:path>
              </a:pathLst>
            </a:custGeom>
            <a:blipFill>
              <a:blip r:embed="rId2"/>
              <a:stretch>
                <a:fillRect l="-778" t="0" r="-778" b="0"/>
              </a:stretch>
            </a:blipFill>
          </p:spPr>
        </p:sp>
      </p:grpSp>
      <p:grpSp>
        <p:nvGrpSpPr>
          <p:cNvPr name="Group 4" id="4"/>
          <p:cNvGrpSpPr/>
          <p:nvPr/>
        </p:nvGrpSpPr>
        <p:grpSpPr>
          <a:xfrm rot="0">
            <a:off x="1132890" y="3863760"/>
            <a:ext cx="7855743" cy="5394540"/>
            <a:chOff x="0" y="0"/>
            <a:chExt cx="1217060" cy="835755"/>
          </a:xfrm>
        </p:grpSpPr>
        <p:sp>
          <p:nvSpPr>
            <p:cNvPr name="Freeform 5" id="5"/>
            <p:cNvSpPr/>
            <p:nvPr/>
          </p:nvSpPr>
          <p:spPr>
            <a:xfrm flipH="false" flipV="false" rot="0">
              <a:off x="0" y="0"/>
              <a:ext cx="1217060" cy="835755"/>
            </a:xfrm>
            <a:custGeom>
              <a:avLst/>
              <a:gdLst/>
              <a:ahLst/>
              <a:cxnLst/>
              <a:rect r="r" b="b" t="t" l="l"/>
              <a:pathLst>
                <a:path h="835755" w="1217060">
                  <a:moveTo>
                    <a:pt x="28580" y="0"/>
                  </a:moveTo>
                  <a:lnTo>
                    <a:pt x="1188480" y="0"/>
                  </a:lnTo>
                  <a:cubicBezTo>
                    <a:pt x="1204264" y="0"/>
                    <a:pt x="1217060" y="12796"/>
                    <a:pt x="1217060" y="28580"/>
                  </a:cubicBezTo>
                  <a:lnTo>
                    <a:pt x="1217060" y="807176"/>
                  </a:lnTo>
                  <a:cubicBezTo>
                    <a:pt x="1217060" y="814755"/>
                    <a:pt x="1214049" y="822025"/>
                    <a:pt x="1208689" y="827385"/>
                  </a:cubicBezTo>
                  <a:cubicBezTo>
                    <a:pt x="1203330" y="832744"/>
                    <a:pt x="1196060" y="835755"/>
                    <a:pt x="1188480" y="835755"/>
                  </a:cubicBezTo>
                  <a:lnTo>
                    <a:pt x="28580" y="835755"/>
                  </a:lnTo>
                  <a:cubicBezTo>
                    <a:pt x="12796" y="835755"/>
                    <a:pt x="0" y="822960"/>
                    <a:pt x="0" y="807176"/>
                  </a:cubicBezTo>
                  <a:lnTo>
                    <a:pt x="0" y="28580"/>
                  </a:lnTo>
                  <a:cubicBezTo>
                    <a:pt x="0" y="12796"/>
                    <a:pt x="12796" y="0"/>
                    <a:pt x="28580" y="0"/>
                  </a:cubicBezTo>
                  <a:close/>
                </a:path>
              </a:pathLst>
            </a:custGeom>
            <a:blipFill>
              <a:blip r:embed="rId3"/>
              <a:stretch>
                <a:fillRect l="-20250" t="0" r="-20250" b="0"/>
              </a:stretch>
            </a:blipFill>
          </p:spPr>
        </p:sp>
      </p:grpSp>
      <p:sp>
        <p:nvSpPr>
          <p:cNvPr name="TextBox 6" id="6"/>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7" id="7"/>
          <p:cNvSpPr txBox="true"/>
          <p:nvPr/>
        </p:nvSpPr>
        <p:spPr>
          <a:xfrm rot="0">
            <a:off x="10043065" y="6870419"/>
            <a:ext cx="7216235" cy="545465"/>
          </a:xfrm>
          <a:prstGeom prst="rect">
            <a:avLst/>
          </a:prstGeom>
        </p:spPr>
        <p:txBody>
          <a:bodyPr anchor="t" rtlCol="false" tIns="0" lIns="0" bIns="0" rIns="0">
            <a:spAutoFit/>
          </a:bodyPr>
          <a:lstStyle/>
          <a:p>
            <a:pPr algn="just">
              <a:lnSpc>
                <a:spcPts val="4060"/>
              </a:lnSpc>
              <a:spcBef>
                <a:spcPct val="0"/>
              </a:spcBef>
            </a:pPr>
            <a:r>
              <a:rPr lang="en-US" sz="2900">
                <a:solidFill>
                  <a:srgbClr val="FFFFFF"/>
                </a:solidFill>
                <a:latin typeface="Codec Pro"/>
                <a:ea typeface="Codec Pro"/>
                <a:cs typeface="Codec Pro"/>
                <a:sym typeface="Codec Pro"/>
              </a:rPr>
              <a:t>Giao diện Dashboard - Hồ sơ cá nhân</a:t>
            </a:r>
          </a:p>
        </p:txBody>
      </p:sp>
      <p:sp>
        <p:nvSpPr>
          <p:cNvPr name="TextBox 8" id="8"/>
          <p:cNvSpPr txBox="true"/>
          <p:nvPr/>
        </p:nvSpPr>
        <p:spPr>
          <a:xfrm rot="0">
            <a:off x="2047634" y="2067573"/>
            <a:ext cx="6026256" cy="1457324"/>
          </a:xfrm>
          <a:prstGeom prst="rect">
            <a:avLst/>
          </a:prstGeom>
        </p:spPr>
        <p:txBody>
          <a:bodyPr anchor="t" rtlCol="false" tIns="0" lIns="0" bIns="0" rIns="0">
            <a:spAutoFit/>
          </a:bodyPr>
          <a:lstStyle/>
          <a:p>
            <a:pPr algn="l">
              <a:lnSpc>
                <a:spcPts val="9899"/>
              </a:lnSpc>
            </a:pPr>
            <a:r>
              <a:rPr lang="en-US" sz="9999" spc="-499" b="true">
                <a:solidFill>
                  <a:srgbClr val="FFFFFF"/>
                </a:solidFill>
                <a:latin typeface="Codec Pro Ultra-Bold"/>
                <a:ea typeface="Codec Pro Ultra-Bold"/>
                <a:cs typeface="Codec Pro Ultra-Bold"/>
                <a:sym typeface="Codec Pro Ultra-Bold"/>
              </a:rPr>
              <a:t>GIAO DIỆN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89645" y="2520315"/>
            <a:ext cx="5549110" cy="6230276"/>
            <a:chOff x="0" y="0"/>
            <a:chExt cx="859702" cy="965233"/>
          </a:xfrm>
        </p:grpSpPr>
        <p:sp>
          <p:nvSpPr>
            <p:cNvPr name="Freeform 3" id="3"/>
            <p:cNvSpPr/>
            <p:nvPr/>
          </p:nvSpPr>
          <p:spPr>
            <a:xfrm flipH="false" flipV="false" rot="0">
              <a:off x="0" y="0"/>
              <a:ext cx="859702" cy="965233"/>
            </a:xfrm>
            <a:custGeom>
              <a:avLst/>
              <a:gdLst/>
              <a:ahLst/>
              <a:cxnLst/>
              <a:rect r="r" b="b" t="t" l="l"/>
              <a:pathLst>
                <a:path h="965233" w="859702">
                  <a:moveTo>
                    <a:pt x="40460" y="0"/>
                  </a:moveTo>
                  <a:lnTo>
                    <a:pt x="819243" y="0"/>
                  </a:lnTo>
                  <a:cubicBezTo>
                    <a:pt x="829973" y="0"/>
                    <a:pt x="840264" y="4263"/>
                    <a:pt x="847852" y="11850"/>
                  </a:cubicBezTo>
                  <a:cubicBezTo>
                    <a:pt x="855440" y="19438"/>
                    <a:pt x="859702" y="29729"/>
                    <a:pt x="859702" y="40460"/>
                  </a:cubicBezTo>
                  <a:lnTo>
                    <a:pt x="859702" y="924773"/>
                  </a:lnTo>
                  <a:cubicBezTo>
                    <a:pt x="859702" y="947118"/>
                    <a:pt x="841588" y="965233"/>
                    <a:pt x="819243" y="965233"/>
                  </a:cubicBezTo>
                  <a:lnTo>
                    <a:pt x="40460" y="965233"/>
                  </a:lnTo>
                  <a:cubicBezTo>
                    <a:pt x="18114" y="965233"/>
                    <a:pt x="0" y="947118"/>
                    <a:pt x="0" y="924773"/>
                  </a:cubicBezTo>
                  <a:lnTo>
                    <a:pt x="0" y="40460"/>
                  </a:lnTo>
                  <a:cubicBezTo>
                    <a:pt x="0" y="18114"/>
                    <a:pt x="18114" y="0"/>
                    <a:pt x="40460" y="0"/>
                  </a:cubicBezTo>
                  <a:close/>
                </a:path>
              </a:pathLst>
            </a:custGeom>
            <a:blipFill>
              <a:blip r:embed="rId2"/>
              <a:stretch>
                <a:fillRect l="-64275" t="0" r="-64275" b="0"/>
              </a:stretch>
            </a:blipFill>
          </p:spPr>
        </p:sp>
      </p:grpSp>
      <p:grpSp>
        <p:nvGrpSpPr>
          <p:cNvPr name="Group 4" id="4"/>
          <p:cNvGrpSpPr/>
          <p:nvPr/>
        </p:nvGrpSpPr>
        <p:grpSpPr>
          <a:xfrm rot="0">
            <a:off x="8595962" y="4980080"/>
            <a:ext cx="7857505" cy="3770511"/>
            <a:chOff x="0" y="0"/>
            <a:chExt cx="1217333" cy="584151"/>
          </a:xfrm>
        </p:grpSpPr>
        <p:sp>
          <p:nvSpPr>
            <p:cNvPr name="Freeform 5" id="5"/>
            <p:cNvSpPr/>
            <p:nvPr/>
          </p:nvSpPr>
          <p:spPr>
            <a:xfrm flipH="false" flipV="false" rot="0">
              <a:off x="0" y="0"/>
              <a:ext cx="1217333" cy="584151"/>
            </a:xfrm>
            <a:custGeom>
              <a:avLst/>
              <a:gdLst/>
              <a:ahLst/>
              <a:cxnLst/>
              <a:rect r="r" b="b" t="t" l="l"/>
              <a:pathLst>
                <a:path h="584151" w="1217333">
                  <a:moveTo>
                    <a:pt x="28573" y="0"/>
                  </a:moveTo>
                  <a:lnTo>
                    <a:pt x="1188760" y="0"/>
                  </a:lnTo>
                  <a:cubicBezTo>
                    <a:pt x="1204541" y="0"/>
                    <a:pt x="1217333" y="12793"/>
                    <a:pt x="1217333" y="28573"/>
                  </a:cubicBezTo>
                  <a:lnTo>
                    <a:pt x="1217333" y="555577"/>
                  </a:lnTo>
                  <a:cubicBezTo>
                    <a:pt x="1217333" y="571358"/>
                    <a:pt x="1204541" y="584151"/>
                    <a:pt x="1188760" y="584151"/>
                  </a:cubicBezTo>
                  <a:lnTo>
                    <a:pt x="28573" y="584151"/>
                  </a:lnTo>
                  <a:cubicBezTo>
                    <a:pt x="12793" y="584151"/>
                    <a:pt x="0" y="571358"/>
                    <a:pt x="0" y="555577"/>
                  </a:cubicBezTo>
                  <a:lnTo>
                    <a:pt x="0" y="28573"/>
                  </a:lnTo>
                  <a:cubicBezTo>
                    <a:pt x="0" y="12793"/>
                    <a:pt x="12793" y="0"/>
                    <a:pt x="28573" y="0"/>
                  </a:cubicBezTo>
                  <a:close/>
                </a:path>
              </a:pathLst>
            </a:custGeom>
            <a:blipFill>
              <a:blip r:embed="rId3"/>
              <a:stretch>
                <a:fillRect l="-8698" t="0" r="-8698" b="0"/>
              </a:stretch>
            </a:blipFill>
          </p:spPr>
        </p:sp>
      </p:grpSp>
      <p:sp>
        <p:nvSpPr>
          <p:cNvPr name="TextBox 6" id="6"/>
          <p:cNvSpPr txBox="true"/>
          <p:nvPr/>
        </p:nvSpPr>
        <p:spPr>
          <a:xfrm rot="0">
            <a:off x="1293893" y="793432"/>
            <a:ext cx="1806625" cy="394335"/>
          </a:xfrm>
          <a:prstGeom prst="rect">
            <a:avLst/>
          </a:prstGeom>
        </p:spPr>
        <p:txBody>
          <a:bodyPr anchor="t" rtlCol="false" tIns="0" lIns="0" bIns="0" rIns="0">
            <a:spAutoFit/>
          </a:bodyPr>
          <a:lstStyle/>
          <a:p>
            <a:pPr algn="l">
              <a:lnSpc>
                <a:spcPts val="2939"/>
              </a:lnSpc>
            </a:pPr>
            <a:r>
              <a:rPr lang="en-US" sz="2099">
                <a:solidFill>
                  <a:srgbClr val="FFFFFF"/>
                </a:solidFill>
                <a:latin typeface="Codec Pro"/>
                <a:ea typeface="Codec Pro"/>
                <a:cs typeface="Codec Pro"/>
                <a:sym typeface="Codec Pro"/>
              </a:rPr>
              <a:t>WATCHPARTY</a:t>
            </a:r>
          </a:p>
        </p:txBody>
      </p:sp>
      <p:sp>
        <p:nvSpPr>
          <p:cNvPr name="TextBox 7" id="7"/>
          <p:cNvSpPr txBox="true"/>
          <p:nvPr/>
        </p:nvSpPr>
        <p:spPr>
          <a:xfrm rot="0">
            <a:off x="8723035" y="2811144"/>
            <a:ext cx="7233201" cy="1842135"/>
          </a:xfrm>
          <a:prstGeom prst="rect">
            <a:avLst/>
          </a:prstGeom>
        </p:spPr>
        <p:txBody>
          <a:bodyPr anchor="t" rtlCol="false" tIns="0" lIns="0" bIns="0" rIns="0">
            <a:spAutoFit/>
          </a:bodyPr>
          <a:lstStyle/>
          <a:p>
            <a:pPr algn="just">
              <a:lnSpc>
                <a:spcPts val="2940"/>
              </a:lnSpc>
              <a:spcBef>
                <a:spcPct val="0"/>
              </a:spcBef>
            </a:pPr>
            <a:r>
              <a:rPr lang="en-US" sz="2100">
                <a:solidFill>
                  <a:srgbClr val="FFFFFF"/>
                </a:solidFill>
                <a:latin typeface="Montserrat"/>
                <a:ea typeface="Montserrat"/>
                <a:cs typeface="Montserrat"/>
                <a:sym typeface="Montserrat"/>
              </a:rPr>
              <a:t>Wa</a:t>
            </a:r>
            <a:r>
              <a:rPr lang="en-US" sz="2100">
                <a:solidFill>
                  <a:srgbClr val="FFFFFF"/>
                </a:solidFill>
                <a:latin typeface="Montserrat"/>
                <a:ea typeface="Montserrat"/>
                <a:cs typeface="Montserrat"/>
                <a:sym typeface="Montserrat"/>
              </a:rPr>
              <a:t>tch Party là ứng dụng web cho phép nhiều người cùng xem video trực tuyến, đồng bộ thao tác xem và trò chuyện thời gian thực trong cùng một phòng, giúp kết nối trải nghiệm giải trí từ xa một cách tự nhiên và tương tác.</a:t>
            </a:r>
          </a:p>
        </p:txBody>
      </p:sp>
      <p:sp>
        <p:nvSpPr>
          <p:cNvPr name="TextBox 8" id="8"/>
          <p:cNvSpPr txBox="true"/>
          <p:nvPr/>
        </p:nvSpPr>
        <p:spPr>
          <a:xfrm rot="0">
            <a:off x="8438559" y="790575"/>
            <a:ext cx="8462086" cy="2058669"/>
          </a:xfrm>
          <a:prstGeom prst="rect">
            <a:avLst/>
          </a:prstGeom>
        </p:spPr>
        <p:txBody>
          <a:bodyPr anchor="t" rtlCol="false" tIns="0" lIns="0" bIns="0" rIns="0">
            <a:spAutoFit/>
          </a:bodyPr>
          <a:lstStyle/>
          <a:p>
            <a:pPr algn="l">
              <a:lnSpc>
                <a:spcPts val="16730"/>
              </a:lnSpc>
              <a:spcBef>
                <a:spcPct val="0"/>
              </a:spcBef>
            </a:pPr>
            <a:r>
              <a:rPr lang="en-US" b="true" sz="11950" spc="-597">
                <a:solidFill>
                  <a:srgbClr val="FFFFFF"/>
                </a:solidFill>
                <a:latin typeface="Montserrat Ultra-Bold"/>
                <a:ea typeface="Montserrat Ultra-Bold"/>
                <a:cs typeface="Montserrat Ultra-Bold"/>
                <a:sym typeface="Montserrat Ultra-Bold"/>
              </a:rPr>
              <a:t>Tổng quan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84144" y="3203718"/>
            <a:ext cx="7855743" cy="5394540"/>
            <a:chOff x="0" y="0"/>
            <a:chExt cx="1217060" cy="835755"/>
          </a:xfrm>
        </p:grpSpPr>
        <p:sp>
          <p:nvSpPr>
            <p:cNvPr name="Freeform 3" id="3"/>
            <p:cNvSpPr/>
            <p:nvPr/>
          </p:nvSpPr>
          <p:spPr>
            <a:xfrm flipH="false" flipV="false" rot="0">
              <a:off x="0" y="0"/>
              <a:ext cx="1217060" cy="835755"/>
            </a:xfrm>
            <a:custGeom>
              <a:avLst/>
              <a:gdLst/>
              <a:ahLst/>
              <a:cxnLst/>
              <a:rect r="r" b="b" t="t" l="l"/>
              <a:pathLst>
                <a:path h="835755" w="1217060">
                  <a:moveTo>
                    <a:pt x="28580" y="0"/>
                  </a:moveTo>
                  <a:lnTo>
                    <a:pt x="1188480" y="0"/>
                  </a:lnTo>
                  <a:cubicBezTo>
                    <a:pt x="1204264" y="0"/>
                    <a:pt x="1217060" y="12796"/>
                    <a:pt x="1217060" y="28580"/>
                  </a:cubicBezTo>
                  <a:lnTo>
                    <a:pt x="1217060" y="807176"/>
                  </a:lnTo>
                  <a:cubicBezTo>
                    <a:pt x="1217060" y="814755"/>
                    <a:pt x="1214049" y="822025"/>
                    <a:pt x="1208689" y="827385"/>
                  </a:cubicBezTo>
                  <a:cubicBezTo>
                    <a:pt x="1203330" y="832744"/>
                    <a:pt x="1196060" y="835755"/>
                    <a:pt x="1188480" y="835755"/>
                  </a:cubicBezTo>
                  <a:lnTo>
                    <a:pt x="28580" y="835755"/>
                  </a:lnTo>
                  <a:cubicBezTo>
                    <a:pt x="12796" y="835755"/>
                    <a:pt x="0" y="822960"/>
                    <a:pt x="0" y="807176"/>
                  </a:cubicBezTo>
                  <a:lnTo>
                    <a:pt x="0" y="28580"/>
                  </a:lnTo>
                  <a:cubicBezTo>
                    <a:pt x="0" y="12796"/>
                    <a:pt x="12796" y="0"/>
                    <a:pt x="28580" y="0"/>
                  </a:cubicBezTo>
                  <a:close/>
                </a:path>
              </a:pathLst>
            </a:custGeom>
            <a:blipFill>
              <a:blip r:embed="rId2"/>
              <a:stretch>
                <a:fillRect l="-19893" t="0" r="-19893" b="0"/>
              </a:stretch>
            </a:blipFill>
          </p:spPr>
        </p:sp>
      </p:grpSp>
      <p:sp>
        <p:nvSpPr>
          <p:cNvPr name="TextBox 4" id="4"/>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5" id="5"/>
          <p:cNvSpPr txBox="true"/>
          <p:nvPr/>
        </p:nvSpPr>
        <p:spPr>
          <a:xfrm rot="0">
            <a:off x="13053502" y="5796213"/>
            <a:ext cx="3690643" cy="545465"/>
          </a:xfrm>
          <a:prstGeom prst="rect">
            <a:avLst/>
          </a:prstGeom>
        </p:spPr>
        <p:txBody>
          <a:bodyPr anchor="t" rtlCol="false" tIns="0" lIns="0" bIns="0" rIns="0">
            <a:spAutoFit/>
          </a:bodyPr>
          <a:lstStyle/>
          <a:p>
            <a:pPr algn="just">
              <a:lnSpc>
                <a:spcPts val="4060"/>
              </a:lnSpc>
              <a:spcBef>
                <a:spcPct val="0"/>
              </a:spcBef>
            </a:pPr>
            <a:r>
              <a:rPr lang="en-US" sz="2900">
                <a:solidFill>
                  <a:srgbClr val="FFFFFF"/>
                </a:solidFill>
                <a:latin typeface="Codec Pro"/>
                <a:ea typeface="Codec Pro"/>
                <a:cs typeface="Codec Pro"/>
                <a:sym typeface="Codec Pro"/>
              </a:rPr>
              <a:t>Giao diện tạo phòng</a:t>
            </a:r>
          </a:p>
        </p:txBody>
      </p:sp>
      <p:sp>
        <p:nvSpPr>
          <p:cNvPr name="TextBox 6" id="6"/>
          <p:cNvSpPr txBox="true"/>
          <p:nvPr/>
        </p:nvSpPr>
        <p:spPr>
          <a:xfrm rot="0">
            <a:off x="5846901" y="1244918"/>
            <a:ext cx="6026256" cy="1457324"/>
          </a:xfrm>
          <a:prstGeom prst="rect">
            <a:avLst/>
          </a:prstGeom>
        </p:spPr>
        <p:txBody>
          <a:bodyPr anchor="t" rtlCol="false" tIns="0" lIns="0" bIns="0" rIns="0">
            <a:spAutoFit/>
          </a:bodyPr>
          <a:lstStyle/>
          <a:p>
            <a:pPr algn="l">
              <a:lnSpc>
                <a:spcPts val="9899"/>
              </a:lnSpc>
            </a:pPr>
            <a:r>
              <a:rPr lang="en-US" sz="9999" spc="-499" b="true">
                <a:solidFill>
                  <a:srgbClr val="FFFFFF"/>
                </a:solidFill>
                <a:latin typeface="Codec Pro Ultra-Bold"/>
                <a:ea typeface="Codec Pro Ultra-Bold"/>
                <a:cs typeface="Codec Pro Ultra-Bold"/>
                <a:sym typeface="Codec Pro Ultra-Bold"/>
              </a:rPr>
              <a:t>GIAO DIỆN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114619"/>
            <a:ext cx="10458836" cy="5572739"/>
            <a:chOff x="0" y="0"/>
            <a:chExt cx="1424504" cy="759013"/>
          </a:xfrm>
        </p:grpSpPr>
        <p:sp>
          <p:nvSpPr>
            <p:cNvPr name="Freeform 3" id="3"/>
            <p:cNvSpPr/>
            <p:nvPr/>
          </p:nvSpPr>
          <p:spPr>
            <a:xfrm flipH="false" flipV="false" rot="0">
              <a:off x="0" y="0"/>
              <a:ext cx="1424504" cy="759013"/>
            </a:xfrm>
            <a:custGeom>
              <a:avLst/>
              <a:gdLst/>
              <a:ahLst/>
              <a:cxnLst/>
              <a:rect r="r" b="b" t="t" l="l"/>
              <a:pathLst>
                <a:path h="759013" w="1424504">
                  <a:moveTo>
                    <a:pt x="21467" y="0"/>
                  </a:moveTo>
                  <a:lnTo>
                    <a:pt x="1403038" y="0"/>
                  </a:lnTo>
                  <a:cubicBezTo>
                    <a:pt x="1414893" y="0"/>
                    <a:pt x="1424504" y="9611"/>
                    <a:pt x="1424504" y="21467"/>
                  </a:cubicBezTo>
                  <a:lnTo>
                    <a:pt x="1424504" y="737546"/>
                  </a:lnTo>
                  <a:cubicBezTo>
                    <a:pt x="1424504" y="749402"/>
                    <a:pt x="1414893" y="759013"/>
                    <a:pt x="1403038" y="759013"/>
                  </a:cubicBezTo>
                  <a:lnTo>
                    <a:pt x="21467" y="759013"/>
                  </a:lnTo>
                  <a:cubicBezTo>
                    <a:pt x="9611" y="759013"/>
                    <a:pt x="0" y="749402"/>
                    <a:pt x="0" y="737546"/>
                  </a:cubicBezTo>
                  <a:lnTo>
                    <a:pt x="0" y="21467"/>
                  </a:lnTo>
                  <a:cubicBezTo>
                    <a:pt x="0" y="9611"/>
                    <a:pt x="9611" y="0"/>
                    <a:pt x="21467" y="0"/>
                  </a:cubicBezTo>
                  <a:close/>
                </a:path>
              </a:pathLst>
            </a:custGeom>
            <a:blipFill>
              <a:blip r:embed="rId2"/>
              <a:stretch>
                <a:fillRect l="0" t="-9046" r="-3386" b="-97"/>
              </a:stretch>
            </a:blipFill>
          </p:spPr>
        </p:sp>
      </p:grpSp>
      <p:sp>
        <p:nvSpPr>
          <p:cNvPr name="TextBox 4" id="4"/>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5" id="5"/>
          <p:cNvSpPr txBox="true"/>
          <p:nvPr/>
        </p:nvSpPr>
        <p:spPr>
          <a:xfrm rot="0">
            <a:off x="12554446" y="5796213"/>
            <a:ext cx="3690643" cy="545465"/>
          </a:xfrm>
          <a:prstGeom prst="rect">
            <a:avLst/>
          </a:prstGeom>
        </p:spPr>
        <p:txBody>
          <a:bodyPr anchor="t" rtlCol="false" tIns="0" lIns="0" bIns="0" rIns="0">
            <a:spAutoFit/>
          </a:bodyPr>
          <a:lstStyle/>
          <a:p>
            <a:pPr algn="just">
              <a:lnSpc>
                <a:spcPts val="4060"/>
              </a:lnSpc>
              <a:spcBef>
                <a:spcPct val="0"/>
              </a:spcBef>
            </a:pPr>
            <a:r>
              <a:rPr lang="en-US" sz="2900">
                <a:solidFill>
                  <a:srgbClr val="FFFFFF"/>
                </a:solidFill>
                <a:latin typeface="Codec Pro"/>
                <a:ea typeface="Codec Pro"/>
                <a:cs typeface="Codec Pro"/>
                <a:sym typeface="Codec Pro"/>
              </a:rPr>
              <a:t>Giao diện xem phim</a:t>
            </a:r>
          </a:p>
        </p:txBody>
      </p:sp>
      <p:sp>
        <p:nvSpPr>
          <p:cNvPr name="TextBox 6" id="6"/>
          <p:cNvSpPr txBox="true"/>
          <p:nvPr/>
        </p:nvSpPr>
        <p:spPr>
          <a:xfrm rot="0">
            <a:off x="5846901" y="1244918"/>
            <a:ext cx="6026256" cy="1457324"/>
          </a:xfrm>
          <a:prstGeom prst="rect">
            <a:avLst/>
          </a:prstGeom>
        </p:spPr>
        <p:txBody>
          <a:bodyPr anchor="t" rtlCol="false" tIns="0" lIns="0" bIns="0" rIns="0">
            <a:spAutoFit/>
          </a:bodyPr>
          <a:lstStyle/>
          <a:p>
            <a:pPr algn="l">
              <a:lnSpc>
                <a:spcPts val="9899"/>
              </a:lnSpc>
            </a:pPr>
            <a:r>
              <a:rPr lang="en-US" sz="9999" spc="-499" b="true">
                <a:solidFill>
                  <a:srgbClr val="FFFFFF"/>
                </a:solidFill>
                <a:latin typeface="Codec Pro Ultra-Bold"/>
                <a:ea typeface="Codec Pro Ultra-Bold"/>
                <a:cs typeface="Codec Pro Ultra-Bold"/>
                <a:sym typeface="Codec Pro Ultra-Bold"/>
              </a:rPr>
              <a:t>GIAO DIỆN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28700" y="3114619"/>
            <a:ext cx="10458836" cy="5572739"/>
            <a:chOff x="0" y="0"/>
            <a:chExt cx="1424504" cy="759013"/>
          </a:xfrm>
        </p:grpSpPr>
        <p:sp>
          <p:nvSpPr>
            <p:cNvPr name="Freeform 3" id="3"/>
            <p:cNvSpPr/>
            <p:nvPr/>
          </p:nvSpPr>
          <p:spPr>
            <a:xfrm flipH="false" flipV="false" rot="0">
              <a:off x="0" y="0"/>
              <a:ext cx="1424504" cy="759013"/>
            </a:xfrm>
            <a:custGeom>
              <a:avLst/>
              <a:gdLst/>
              <a:ahLst/>
              <a:cxnLst/>
              <a:rect r="r" b="b" t="t" l="l"/>
              <a:pathLst>
                <a:path h="759013" w="1424504">
                  <a:moveTo>
                    <a:pt x="21467" y="0"/>
                  </a:moveTo>
                  <a:lnTo>
                    <a:pt x="1403038" y="0"/>
                  </a:lnTo>
                  <a:cubicBezTo>
                    <a:pt x="1414893" y="0"/>
                    <a:pt x="1424504" y="9611"/>
                    <a:pt x="1424504" y="21467"/>
                  </a:cubicBezTo>
                  <a:lnTo>
                    <a:pt x="1424504" y="737546"/>
                  </a:lnTo>
                  <a:cubicBezTo>
                    <a:pt x="1424504" y="749402"/>
                    <a:pt x="1414893" y="759013"/>
                    <a:pt x="1403038" y="759013"/>
                  </a:cubicBezTo>
                  <a:lnTo>
                    <a:pt x="21467" y="759013"/>
                  </a:lnTo>
                  <a:cubicBezTo>
                    <a:pt x="9611" y="759013"/>
                    <a:pt x="0" y="749402"/>
                    <a:pt x="0" y="737546"/>
                  </a:cubicBezTo>
                  <a:lnTo>
                    <a:pt x="0" y="21467"/>
                  </a:lnTo>
                  <a:cubicBezTo>
                    <a:pt x="0" y="9611"/>
                    <a:pt x="9611" y="0"/>
                    <a:pt x="21467" y="0"/>
                  </a:cubicBezTo>
                  <a:close/>
                </a:path>
              </a:pathLst>
            </a:custGeom>
            <a:blipFill>
              <a:blip r:embed="rId2"/>
              <a:stretch>
                <a:fillRect l="0" t="-2784" r="0" b="-2784"/>
              </a:stretch>
            </a:blipFill>
          </p:spPr>
        </p:sp>
      </p:grpSp>
      <p:sp>
        <p:nvSpPr>
          <p:cNvPr name="TextBox 4" id="4"/>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5" id="5"/>
          <p:cNvSpPr txBox="true"/>
          <p:nvPr/>
        </p:nvSpPr>
        <p:spPr>
          <a:xfrm rot="0">
            <a:off x="12554446" y="5796213"/>
            <a:ext cx="5268305" cy="545465"/>
          </a:xfrm>
          <a:prstGeom prst="rect">
            <a:avLst/>
          </a:prstGeom>
        </p:spPr>
        <p:txBody>
          <a:bodyPr anchor="t" rtlCol="false" tIns="0" lIns="0" bIns="0" rIns="0">
            <a:spAutoFit/>
          </a:bodyPr>
          <a:lstStyle/>
          <a:p>
            <a:pPr algn="just">
              <a:lnSpc>
                <a:spcPts val="4060"/>
              </a:lnSpc>
              <a:spcBef>
                <a:spcPct val="0"/>
              </a:spcBef>
            </a:pPr>
            <a:r>
              <a:rPr lang="en-US" sz="2900">
                <a:solidFill>
                  <a:srgbClr val="FFFFFF"/>
                </a:solidFill>
                <a:latin typeface="Codec Pro"/>
                <a:ea typeface="Codec Pro"/>
                <a:cs typeface="Codec Pro"/>
                <a:sym typeface="Codec Pro"/>
              </a:rPr>
              <a:t>Giao diện đồng bộ xem phim</a:t>
            </a:r>
          </a:p>
        </p:txBody>
      </p:sp>
      <p:sp>
        <p:nvSpPr>
          <p:cNvPr name="TextBox 6" id="6"/>
          <p:cNvSpPr txBox="true"/>
          <p:nvPr/>
        </p:nvSpPr>
        <p:spPr>
          <a:xfrm rot="0">
            <a:off x="5846901" y="1244918"/>
            <a:ext cx="6026256" cy="1457324"/>
          </a:xfrm>
          <a:prstGeom prst="rect">
            <a:avLst/>
          </a:prstGeom>
        </p:spPr>
        <p:txBody>
          <a:bodyPr anchor="t" rtlCol="false" tIns="0" lIns="0" bIns="0" rIns="0">
            <a:spAutoFit/>
          </a:bodyPr>
          <a:lstStyle/>
          <a:p>
            <a:pPr algn="l">
              <a:lnSpc>
                <a:spcPts val="9899"/>
              </a:lnSpc>
            </a:pPr>
            <a:r>
              <a:rPr lang="en-US" sz="9999" spc="-499" b="true">
                <a:solidFill>
                  <a:srgbClr val="FFFFFF"/>
                </a:solidFill>
                <a:latin typeface="Codec Pro Ultra-Bold"/>
                <a:ea typeface="Codec Pro Ultra-Bold"/>
                <a:cs typeface="Codec Pro Ultra-Bold"/>
                <a:sym typeface="Codec Pro Ultra-Bold"/>
              </a:rPr>
              <a:t>GIAO DIỆN</a:t>
            </a:r>
          </a:p>
        </p:txBody>
      </p:sp>
    </p:spTree>
  </p:cSld>
  <p:clrMapOvr>
    <a:masterClrMapping/>
  </p:clrMapOvr>
</p:sld>
</file>

<file path=ppt/slides/slide2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3" id="3"/>
          <p:cNvSpPr txBox="true"/>
          <p:nvPr/>
        </p:nvSpPr>
        <p:spPr>
          <a:xfrm rot="0">
            <a:off x="2752270" y="3771379"/>
            <a:ext cx="12783461" cy="3054351"/>
          </a:xfrm>
          <a:prstGeom prst="rect">
            <a:avLst/>
          </a:prstGeom>
        </p:spPr>
        <p:txBody>
          <a:bodyPr anchor="t" rtlCol="false" tIns="0" lIns="0" bIns="0" rIns="0">
            <a:spAutoFit/>
          </a:bodyPr>
          <a:lstStyle/>
          <a:p>
            <a:pPr algn="ctr" marL="0" indent="0" lvl="0">
              <a:lnSpc>
                <a:spcPts val="4929"/>
              </a:lnSpc>
            </a:pPr>
            <a:r>
              <a:rPr lang="en-US" sz="2899">
                <a:solidFill>
                  <a:srgbClr val="FEFEFE"/>
                </a:solidFill>
                <a:latin typeface="Quicksand"/>
                <a:ea typeface="Quicksand"/>
                <a:cs typeface="Quicksand"/>
                <a:sym typeface="Quicksand"/>
              </a:rPr>
              <a:t>Dự á</a:t>
            </a:r>
            <a:r>
              <a:rPr lang="en-US" sz="2899">
                <a:solidFill>
                  <a:srgbClr val="FEFEFE"/>
                </a:solidFill>
                <a:latin typeface="Quicksand"/>
                <a:ea typeface="Quicksand"/>
                <a:cs typeface="Quicksand"/>
                <a:sym typeface="Quicksand"/>
              </a:rPr>
              <a:t>n WatchParty đã đạt mức độ hoàn thiện khoảng 85-90%, với hệ thống tính năng cốt lõi đã hoàn tất (100%). Các tính năng chính bao gồm Backend API đầy đủ (Auth, Rooms, Messages), Real-time Synchronization (video sync, chat qua Socket.io), và Frontend Pages cần thiết đã được xây dựng. Các yếu tố bảo mật và tài liệu hướng dẫn cũng được đảm bảo.</a:t>
            </a:r>
          </a:p>
        </p:txBody>
      </p:sp>
      <p:sp>
        <p:nvSpPr>
          <p:cNvPr name="AutoShape 4" id="4"/>
          <p:cNvSpPr/>
          <p:nvPr/>
        </p:nvSpPr>
        <p:spPr>
          <a:xfrm>
            <a:off x="1028700" y="1359715"/>
            <a:ext cx="6492240" cy="0"/>
          </a:xfrm>
          <a:prstGeom prst="line">
            <a:avLst/>
          </a:prstGeom>
          <a:ln cap="flat" w="76200">
            <a:solidFill>
              <a:srgbClr val="FEFEFE"/>
            </a:solidFill>
            <a:prstDash val="solid"/>
            <a:headEnd type="none" len="sm" w="sm"/>
            <a:tailEnd type="none" len="sm" w="sm"/>
          </a:ln>
        </p:spPr>
      </p:sp>
      <p:sp>
        <p:nvSpPr>
          <p:cNvPr name="AutoShape 5" id="5"/>
          <p:cNvSpPr/>
          <p:nvPr/>
        </p:nvSpPr>
        <p:spPr>
          <a:xfrm>
            <a:off x="10767060" y="9220200"/>
            <a:ext cx="6492240" cy="0"/>
          </a:xfrm>
          <a:prstGeom prst="line">
            <a:avLst/>
          </a:prstGeom>
          <a:ln cap="flat" w="76200">
            <a:solidFill>
              <a:srgbClr val="FEFEFE"/>
            </a:solidFill>
            <a:prstDash val="solid"/>
            <a:headEnd type="none" len="sm" w="sm"/>
            <a:tailEnd type="none" len="sm" w="sm"/>
          </a:ln>
        </p:spPr>
      </p:sp>
    </p:spTree>
  </p:cSld>
  <p:clrMapOvr>
    <a:masterClrMapping/>
  </p:clrMapOvr>
</p:sld>
</file>

<file path=ppt/slides/slide2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3" id="3"/>
          <p:cNvSpPr txBox="true"/>
          <p:nvPr/>
        </p:nvSpPr>
        <p:spPr>
          <a:xfrm rot="0">
            <a:off x="2896066" y="3176568"/>
            <a:ext cx="12495867" cy="3333788"/>
          </a:xfrm>
          <a:prstGeom prst="rect">
            <a:avLst/>
          </a:prstGeom>
        </p:spPr>
        <p:txBody>
          <a:bodyPr anchor="t" rtlCol="false" tIns="0" lIns="0" bIns="0" rIns="0">
            <a:spAutoFit/>
          </a:bodyPr>
          <a:lstStyle/>
          <a:p>
            <a:pPr algn="ctr">
              <a:lnSpc>
                <a:spcPts val="25197"/>
              </a:lnSpc>
              <a:spcBef>
                <a:spcPct val="0"/>
              </a:spcBef>
            </a:pPr>
            <a:r>
              <a:rPr lang="en-US" b="true" sz="17998" spc="-899">
                <a:solidFill>
                  <a:srgbClr val="FFFFFF"/>
                </a:solidFill>
                <a:latin typeface="Codec Pro Ultra-Bold"/>
                <a:ea typeface="Codec Pro Ultra-Bold"/>
                <a:cs typeface="Codec Pro Ultra-Bold"/>
                <a:sym typeface="Codec Pro Ultra-Bold"/>
              </a:rPr>
              <a:t>Thank You</a:t>
            </a:r>
          </a:p>
        </p:txBody>
      </p:sp>
      <p:sp>
        <p:nvSpPr>
          <p:cNvPr name="TextBox 4" id="4"/>
          <p:cNvSpPr txBox="true"/>
          <p:nvPr/>
        </p:nvSpPr>
        <p:spPr>
          <a:xfrm rot="0">
            <a:off x="473100" y="8298394"/>
            <a:ext cx="4201295" cy="1498942"/>
          </a:xfrm>
          <a:prstGeom prst="rect">
            <a:avLst/>
          </a:prstGeom>
        </p:spPr>
        <p:txBody>
          <a:bodyPr anchor="t" rtlCol="false" tIns="0" lIns="0" bIns="0" rIns="0">
            <a:spAutoFit/>
          </a:bodyPr>
          <a:lstStyle/>
          <a:p>
            <a:pPr algn="ctr">
              <a:lnSpc>
                <a:spcPts val="4006"/>
              </a:lnSpc>
            </a:pPr>
            <a:r>
              <a:rPr lang="en-US" sz="2861" spc="-143">
                <a:solidFill>
                  <a:srgbClr val="FEFEFE"/>
                </a:solidFill>
                <a:latin typeface="Montserrat"/>
                <a:ea typeface="Montserrat"/>
                <a:cs typeface="Montserrat"/>
                <a:sym typeface="Montserrat"/>
              </a:rPr>
              <a:t>Nguyễn Thị Hoàng Phúc</a:t>
            </a:r>
          </a:p>
          <a:p>
            <a:pPr algn="l">
              <a:lnSpc>
                <a:spcPts val="4006"/>
              </a:lnSpc>
            </a:pPr>
            <a:r>
              <a:rPr lang="en-US" sz="2861" spc="-143">
                <a:solidFill>
                  <a:srgbClr val="FEFEFE"/>
                </a:solidFill>
                <a:latin typeface="Montserrat"/>
                <a:ea typeface="Montserrat"/>
                <a:cs typeface="Montserrat"/>
                <a:sym typeface="Montserrat"/>
              </a:rPr>
              <a:t>Hoàng Long</a:t>
            </a:r>
          </a:p>
          <a:p>
            <a:pPr algn="l">
              <a:lnSpc>
                <a:spcPts val="4006"/>
              </a:lnSpc>
              <a:spcBef>
                <a:spcPct val="0"/>
              </a:spcBef>
            </a:pPr>
            <a:r>
              <a:rPr lang="en-US" sz="2861" spc="-143">
                <a:solidFill>
                  <a:srgbClr val="FEFEFE"/>
                </a:solidFill>
                <a:latin typeface="Montserrat"/>
                <a:ea typeface="Montserrat"/>
                <a:cs typeface="Montserrat"/>
                <a:sym typeface="Montserrat"/>
              </a:rPr>
              <a:t>Nguyễn Hoàng Sang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48319" y="47060"/>
            <a:ext cx="25051841" cy="10239940"/>
          </a:xfrm>
          <a:custGeom>
            <a:avLst/>
            <a:gdLst/>
            <a:ahLst/>
            <a:cxnLst/>
            <a:rect r="r" b="b" t="t" l="l"/>
            <a:pathLst>
              <a:path h="10239940" w="25051841">
                <a:moveTo>
                  <a:pt x="0" y="0"/>
                </a:moveTo>
                <a:lnTo>
                  <a:pt x="25051840" y="0"/>
                </a:lnTo>
                <a:lnTo>
                  <a:pt x="25051840" y="10239940"/>
                </a:lnTo>
                <a:lnTo>
                  <a:pt x="0" y="10239940"/>
                </a:lnTo>
                <a:lnTo>
                  <a:pt x="0" y="0"/>
                </a:lnTo>
                <a:close/>
              </a:path>
            </a:pathLst>
          </a:custGeom>
          <a:blipFill>
            <a:blip r:embed="rId2"/>
            <a:stretch>
              <a:fillRect l="0" t="0" r="0" b="0"/>
            </a:stretch>
          </a:blipFill>
        </p:spPr>
      </p:sp>
      <p:sp>
        <p:nvSpPr>
          <p:cNvPr name="Freeform 3" id="3"/>
          <p:cNvSpPr/>
          <p:nvPr/>
        </p:nvSpPr>
        <p:spPr>
          <a:xfrm flipH="true" flipV="true" rot="0">
            <a:off x="1547164" y="-13297128"/>
            <a:ext cx="16740836" cy="36928315"/>
          </a:xfrm>
          <a:custGeom>
            <a:avLst/>
            <a:gdLst/>
            <a:ahLst/>
            <a:cxnLst/>
            <a:rect r="r" b="b" t="t" l="l"/>
            <a:pathLst>
              <a:path h="36928315" w="16740836">
                <a:moveTo>
                  <a:pt x="16740836" y="36928316"/>
                </a:moveTo>
                <a:lnTo>
                  <a:pt x="0" y="36928316"/>
                </a:lnTo>
                <a:lnTo>
                  <a:pt x="0" y="0"/>
                </a:lnTo>
                <a:lnTo>
                  <a:pt x="16740836" y="0"/>
                </a:lnTo>
                <a:lnTo>
                  <a:pt x="16740836" y="36928316"/>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0" y="0"/>
            <a:ext cx="18288000" cy="10287000"/>
            <a:chOff x="0" y="0"/>
            <a:chExt cx="4816593" cy="2709333"/>
          </a:xfrm>
        </p:grpSpPr>
        <p:sp>
          <p:nvSpPr>
            <p:cNvPr name="Freeform 5" id="5"/>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6667"/>
              </a:srgbClr>
            </a:solidFill>
          </p:spPr>
        </p:sp>
        <p:sp>
          <p:nvSpPr>
            <p:cNvPr name="TextBox 6" id="6"/>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8594942" y="2635251"/>
            <a:ext cx="9016843" cy="5596672"/>
            <a:chOff x="0" y="0"/>
            <a:chExt cx="2374806" cy="1474021"/>
          </a:xfrm>
        </p:grpSpPr>
        <p:sp>
          <p:nvSpPr>
            <p:cNvPr name="Freeform 8" id="8"/>
            <p:cNvSpPr/>
            <p:nvPr/>
          </p:nvSpPr>
          <p:spPr>
            <a:xfrm flipH="false" flipV="false" rot="0">
              <a:off x="0" y="0"/>
              <a:ext cx="2374806" cy="1474021"/>
            </a:xfrm>
            <a:custGeom>
              <a:avLst/>
              <a:gdLst/>
              <a:ahLst/>
              <a:cxnLst/>
              <a:rect r="r" b="b" t="t" l="l"/>
              <a:pathLst>
                <a:path h="1474021" w="2374806">
                  <a:moveTo>
                    <a:pt x="26617" y="0"/>
                  </a:moveTo>
                  <a:lnTo>
                    <a:pt x="2348190" y="0"/>
                  </a:lnTo>
                  <a:cubicBezTo>
                    <a:pt x="2362890" y="0"/>
                    <a:pt x="2374806" y="11917"/>
                    <a:pt x="2374806" y="26617"/>
                  </a:cubicBezTo>
                  <a:lnTo>
                    <a:pt x="2374806" y="1447404"/>
                  </a:lnTo>
                  <a:cubicBezTo>
                    <a:pt x="2374806" y="1462104"/>
                    <a:pt x="2362890" y="1474021"/>
                    <a:pt x="2348190" y="1474021"/>
                  </a:cubicBezTo>
                  <a:lnTo>
                    <a:pt x="26617" y="1474021"/>
                  </a:lnTo>
                  <a:cubicBezTo>
                    <a:pt x="19558" y="1474021"/>
                    <a:pt x="12787" y="1471216"/>
                    <a:pt x="7796" y="1466225"/>
                  </a:cubicBezTo>
                  <a:cubicBezTo>
                    <a:pt x="2804" y="1461233"/>
                    <a:pt x="0" y="1454463"/>
                    <a:pt x="0" y="1447404"/>
                  </a:cubicBezTo>
                  <a:lnTo>
                    <a:pt x="0" y="26617"/>
                  </a:lnTo>
                  <a:cubicBezTo>
                    <a:pt x="0" y="11917"/>
                    <a:pt x="11917" y="0"/>
                    <a:pt x="26617" y="0"/>
                  </a:cubicBezTo>
                  <a:close/>
                </a:path>
              </a:pathLst>
            </a:custGeom>
            <a:solidFill>
              <a:srgbClr val="263159">
                <a:alpha val="19608"/>
              </a:srgbClr>
            </a:solidFill>
          </p:spPr>
        </p:sp>
        <p:sp>
          <p:nvSpPr>
            <p:cNvPr name="TextBox 9" id="9"/>
            <p:cNvSpPr txBox="true"/>
            <p:nvPr/>
          </p:nvSpPr>
          <p:spPr>
            <a:xfrm>
              <a:off x="0" y="-85725"/>
              <a:ext cx="2374806" cy="1559746"/>
            </a:xfrm>
            <a:prstGeom prst="rect">
              <a:avLst/>
            </a:prstGeom>
          </p:spPr>
          <p:txBody>
            <a:bodyPr anchor="ctr" rtlCol="false" tIns="50800" lIns="50800" bIns="50800" rIns="50800"/>
            <a:lstStyle/>
            <a:p>
              <a:pPr algn="ctr">
                <a:lnSpc>
                  <a:spcPts val="3151"/>
                </a:lnSpc>
              </a:pPr>
            </a:p>
          </p:txBody>
        </p:sp>
      </p:grpSp>
      <p:grpSp>
        <p:nvGrpSpPr>
          <p:cNvPr name="Group 10" id="10"/>
          <p:cNvGrpSpPr/>
          <p:nvPr/>
        </p:nvGrpSpPr>
        <p:grpSpPr>
          <a:xfrm rot="0">
            <a:off x="8594942" y="2635251"/>
            <a:ext cx="9016843" cy="5596672"/>
            <a:chOff x="0" y="0"/>
            <a:chExt cx="2374806" cy="1474021"/>
          </a:xfrm>
        </p:grpSpPr>
        <p:sp>
          <p:nvSpPr>
            <p:cNvPr name="Freeform 11" id="11"/>
            <p:cNvSpPr/>
            <p:nvPr/>
          </p:nvSpPr>
          <p:spPr>
            <a:xfrm flipH="false" flipV="false" rot="0">
              <a:off x="0" y="0"/>
              <a:ext cx="2374806" cy="1474021"/>
            </a:xfrm>
            <a:custGeom>
              <a:avLst/>
              <a:gdLst/>
              <a:ahLst/>
              <a:cxnLst/>
              <a:rect r="r" b="b" t="t" l="l"/>
              <a:pathLst>
                <a:path h="1474021" w="2374806">
                  <a:moveTo>
                    <a:pt x="26617" y="0"/>
                  </a:moveTo>
                  <a:lnTo>
                    <a:pt x="2348190" y="0"/>
                  </a:lnTo>
                  <a:cubicBezTo>
                    <a:pt x="2362890" y="0"/>
                    <a:pt x="2374806" y="11917"/>
                    <a:pt x="2374806" y="26617"/>
                  </a:cubicBezTo>
                  <a:lnTo>
                    <a:pt x="2374806" y="1447404"/>
                  </a:lnTo>
                  <a:cubicBezTo>
                    <a:pt x="2374806" y="1462104"/>
                    <a:pt x="2362890" y="1474021"/>
                    <a:pt x="2348190" y="1474021"/>
                  </a:cubicBezTo>
                  <a:lnTo>
                    <a:pt x="26617" y="1474021"/>
                  </a:lnTo>
                  <a:cubicBezTo>
                    <a:pt x="19558" y="1474021"/>
                    <a:pt x="12787" y="1471216"/>
                    <a:pt x="7796" y="1466225"/>
                  </a:cubicBezTo>
                  <a:cubicBezTo>
                    <a:pt x="2804" y="1461233"/>
                    <a:pt x="0" y="1454463"/>
                    <a:pt x="0" y="1447404"/>
                  </a:cubicBezTo>
                  <a:lnTo>
                    <a:pt x="0" y="26617"/>
                  </a:lnTo>
                  <a:cubicBezTo>
                    <a:pt x="0" y="11917"/>
                    <a:pt x="11917" y="0"/>
                    <a:pt x="26617" y="0"/>
                  </a:cubicBezTo>
                  <a:close/>
                </a:path>
              </a:pathLst>
            </a:custGeom>
            <a:solidFill>
              <a:srgbClr val="000000">
                <a:alpha val="0"/>
              </a:srgbClr>
            </a:solidFill>
            <a:ln w="28575" cap="rnd">
              <a:solidFill>
                <a:srgbClr val="FFFFFF"/>
              </a:solidFill>
              <a:prstDash val="solid"/>
              <a:round/>
            </a:ln>
          </p:spPr>
        </p:sp>
        <p:sp>
          <p:nvSpPr>
            <p:cNvPr name="TextBox 12" id="12"/>
            <p:cNvSpPr txBox="true"/>
            <p:nvPr/>
          </p:nvSpPr>
          <p:spPr>
            <a:xfrm>
              <a:off x="0" y="-85725"/>
              <a:ext cx="2374806" cy="1559746"/>
            </a:xfrm>
            <a:prstGeom prst="rect">
              <a:avLst/>
            </a:prstGeom>
          </p:spPr>
          <p:txBody>
            <a:bodyPr anchor="ctr" rtlCol="false" tIns="50800" lIns="50800" bIns="50800" rIns="50800"/>
            <a:lstStyle/>
            <a:p>
              <a:pPr algn="ctr">
                <a:lnSpc>
                  <a:spcPts val="3151"/>
                </a:lnSpc>
              </a:pPr>
            </a:p>
          </p:txBody>
        </p:sp>
      </p:grpSp>
      <p:grpSp>
        <p:nvGrpSpPr>
          <p:cNvPr name="Group 13" id="13"/>
          <p:cNvGrpSpPr/>
          <p:nvPr/>
        </p:nvGrpSpPr>
        <p:grpSpPr>
          <a:xfrm rot="0">
            <a:off x="1547164" y="3976951"/>
            <a:ext cx="6472341" cy="2913272"/>
            <a:chOff x="0" y="0"/>
            <a:chExt cx="1002735" cy="451342"/>
          </a:xfrm>
        </p:grpSpPr>
        <p:sp>
          <p:nvSpPr>
            <p:cNvPr name="Freeform 14" id="14"/>
            <p:cNvSpPr/>
            <p:nvPr/>
          </p:nvSpPr>
          <p:spPr>
            <a:xfrm flipH="false" flipV="false" rot="0">
              <a:off x="0" y="0"/>
              <a:ext cx="1002735" cy="451342"/>
            </a:xfrm>
            <a:custGeom>
              <a:avLst/>
              <a:gdLst/>
              <a:ahLst/>
              <a:cxnLst/>
              <a:rect r="r" b="b" t="t" l="l"/>
              <a:pathLst>
                <a:path h="451342" w="1002735">
                  <a:moveTo>
                    <a:pt x="34688" y="0"/>
                  </a:moveTo>
                  <a:lnTo>
                    <a:pt x="968046" y="0"/>
                  </a:lnTo>
                  <a:cubicBezTo>
                    <a:pt x="987204" y="0"/>
                    <a:pt x="1002735" y="15531"/>
                    <a:pt x="1002735" y="34688"/>
                  </a:cubicBezTo>
                  <a:lnTo>
                    <a:pt x="1002735" y="416654"/>
                  </a:lnTo>
                  <a:cubicBezTo>
                    <a:pt x="1002735" y="435812"/>
                    <a:pt x="987204" y="451342"/>
                    <a:pt x="968046" y="451342"/>
                  </a:cubicBezTo>
                  <a:lnTo>
                    <a:pt x="34688" y="451342"/>
                  </a:lnTo>
                  <a:cubicBezTo>
                    <a:pt x="15531" y="451342"/>
                    <a:pt x="0" y="435812"/>
                    <a:pt x="0" y="416654"/>
                  </a:cubicBezTo>
                  <a:lnTo>
                    <a:pt x="0" y="34688"/>
                  </a:lnTo>
                  <a:cubicBezTo>
                    <a:pt x="0" y="15531"/>
                    <a:pt x="15531" y="0"/>
                    <a:pt x="34688" y="0"/>
                  </a:cubicBezTo>
                  <a:close/>
                </a:path>
              </a:pathLst>
            </a:custGeom>
            <a:blipFill>
              <a:blip r:embed="rId5"/>
              <a:stretch>
                <a:fillRect l="0" t="-8180" r="0" b="-8180"/>
              </a:stretch>
            </a:blipFill>
          </p:spPr>
        </p:sp>
      </p:grpSp>
      <p:sp>
        <p:nvSpPr>
          <p:cNvPr name="TextBox 15" id="15"/>
          <p:cNvSpPr txBox="true"/>
          <p:nvPr/>
        </p:nvSpPr>
        <p:spPr>
          <a:xfrm rot="0">
            <a:off x="8594942" y="2830238"/>
            <a:ext cx="8861243" cy="5054299"/>
          </a:xfrm>
          <a:prstGeom prst="rect">
            <a:avLst/>
          </a:prstGeom>
        </p:spPr>
        <p:txBody>
          <a:bodyPr anchor="t" rtlCol="false" tIns="0" lIns="0" bIns="0" rIns="0">
            <a:spAutoFit/>
          </a:bodyPr>
          <a:lstStyle/>
          <a:p>
            <a:pPr algn="just" marL="330968" indent="-165484" lvl="1">
              <a:lnSpc>
                <a:spcPts val="3372"/>
              </a:lnSpc>
              <a:buFont typeface="Arial"/>
              <a:buChar char="•"/>
            </a:pPr>
            <a:r>
              <a:rPr lang="en-US" b="true" sz="1532">
                <a:solidFill>
                  <a:srgbClr val="FFFFFF"/>
                </a:solidFill>
                <a:latin typeface="Montserrat Bold"/>
                <a:ea typeface="Montserrat Bold"/>
                <a:cs typeface="Montserrat Bold"/>
                <a:sym typeface="Montserrat Bold"/>
              </a:rPr>
              <a:t>Đăng ký / Đăng nhập người dùng (hỗ trợ xác thực JW</a:t>
            </a:r>
            <a:r>
              <a:rPr lang="en-US" b="true" sz="1532">
                <a:solidFill>
                  <a:srgbClr val="FFFFFF"/>
                </a:solidFill>
                <a:latin typeface="Montserrat Bold"/>
                <a:ea typeface="Montserrat Bold"/>
                <a:cs typeface="Montserrat Bold"/>
                <a:sym typeface="Montserrat Bold"/>
              </a:rPr>
              <a:t>T và đăng nhập qua Google OAuth).</a:t>
            </a:r>
          </a:p>
          <a:p>
            <a:pPr algn="just" marL="330968" indent="-165484" lvl="1">
              <a:lnSpc>
                <a:spcPts val="3372"/>
              </a:lnSpc>
              <a:buFont typeface="Arial"/>
              <a:buChar char="•"/>
            </a:pPr>
            <a:r>
              <a:rPr lang="en-US" b="true" sz="1532">
                <a:solidFill>
                  <a:srgbClr val="FFFFFF"/>
                </a:solidFill>
                <a:latin typeface="Montserrat Bold"/>
                <a:ea typeface="Montserrat Bold"/>
                <a:cs typeface="Montserrat Bold"/>
                <a:sym typeface="Montserrat Bold"/>
              </a:rPr>
              <a:t>Tạo phòng xem phim với liên kết video (YouTube, Vimeo, v.v.).</a:t>
            </a:r>
          </a:p>
          <a:p>
            <a:pPr algn="just" marL="330968" indent="-165484" lvl="1">
              <a:lnSpc>
                <a:spcPts val="3372"/>
              </a:lnSpc>
              <a:buFont typeface="Arial"/>
              <a:buChar char="•"/>
            </a:pPr>
            <a:r>
              <a:rPr lang="en-US" b="true" sz="1532">
                <a:solidFill>
                  <a:srgbClr val="FFFFFF"/>
                </a:solidFill>
                <a:latin typeface="Montserrat Bold"/>
                <a:ea typeface="Montserrat Bold"/>
                <a:cs typeface="Montserrat Bold"/>
                <a:sym typeface="Montserrat Bold"/>
              </a:rPr>
              <a:t>Tham gia phòng bằng mã phòng hoặc mật khẩu.</a:t>
            </a:r>
          </a:p>
          <a:p>
            <a:pPr algn="just" marL="330968" indent="-165484" lvl="1">
              <a:lnSpc>
                <a:spcPts val="3372"/>
              </a:lnSpc>
              <a:buFont typeface="Arial"/>
              <a:buChar char="•"/>
            </a:pPr>
            <a:r>
              <a:rPr lang="en-US" b="true" sz="1532">
                <a:solidFill>
                  <a:srgbClr val="FFFFFF"/>
                </a:solidFill>
                <a:latin typeface="Montserrat Bold"/>
                <a:ea typeface="Montserrat Bold"/>
                <a:cs typeface="Montserrat Bold"/>
                <a:sym typeface="Montserrat Bold"/>
              </a:rPr>
              <a:t>Đồng bộ v</a:t>
            </a:r>
            <a:r>
              <a:rPr lang="en-US" b="true" sz="1532">
                <a:solidFill>
                  <a:srgbClr val="FFFFFF"/>
                </a:solidFill>
                <a:latin typeface="Montserrat Bold"/>
                <a:ea typeface="Montserrat Bold"/>
                <a:cs typeface="Montserrat Bold"/>
                <a:sym typeface="Montserrat Bold"/>
              </a:rPr>
              <a:t>ideo giữa các thành viên (phát, tạm dừng, tua thời gian).</a:t>
            </a:r>
          </a:p>
          <a:p>
            <a:pPr algn="just" marL="330968" indent="-165484" lvl="1">
              <a:lnSpc>
                <a:spcPts val="3372"/>
              </a:lnSpc>
              <a:buFont typeface="Arial"/>
              <a:buChar char="•"/>
            </a:pPr>
            <a:r>
              <a:rPr lang="en-US" b="true" sz="1532">
                <a:solidFill>
                  <a:srgbClr val="FFFFFF"/>
                </a:solidFill>
                <a:latin typeface="Montserrat Bold"/>
                <a:ea typeface="Montserrat Bold"/>
                <a:cs typeface="Montserrat Bold"/>
                <a:sym typeface="Montserrat Bold"/>
              </a:rPr>
              <a:t>Chat realtime trong phòng bằng Socket.io (gửi, nhận tin nhắn tức thời).</a:t>
            </a:r>
          </a:p>
          <a:p>
            <a:pPr algn="just" marL="330968" indent="-165484" lvl="1">
              <a:lnSpc>
                <a:spcPts val="3372"/>
              </a:lnSpc>
              <a:buFont typeface="Arial"/>
              <a:buChar char="•"/>
            </a:pPr>
            <a:r>
              <a:rPr lang="en-US" b="true" sz="1532">
                <a:solidFill>
                  <a:srgbClr val="FFFFFF"/>
                </a:solidFill>
                <a:latin typeface="Montserrat Bold"/>
                <a:ea typeface="Montserrat Bold"/>
                <a:cs typeface="Montserrat Bold"/>
                <a:sym typeface="Montserrat Bold"/>
              </a:rPr>
              <a:t>Hiển thị danh sách thành viên trong phòng và thông báo khi có người tham gia/rời phòng.</a:t>
            </a:r>
          </a:p>
          <a:p>
            <a:pPr algn="just" marL="330968" indent="-165484" lvl="1">
              <a:lnSpc>
                <a:spcPts val="3372"/>
              </a:lnSpc>
              <a:buFont typeface="Arial"/>
              <a:buChar char="•"/>
            </a:pPr>
            <a:r>
              <a:rPr lang="en-US" b="true" sz="1532">
                <a:solidFill>
                  <a:srgbClr val="FFFFFF"/>
                </a:solidFill>
                <a:latin typeface="Montserrat Bold"/>
                <a:ea typeface="Montserrat Bold"/>
                <a:cs typeface="Montserrat Bold"/>
                <a:sym typeface="Montserrat Bold"/>
              </a:rPr>
              <a:t>Quản lý thông tin người dùng và hồ sơ cá nhân.</a:t>
            </a:r>
          </a:p>
          <a:p>
            <a:pPr algn="just" marL="330968" indent="-165484" lvl="1">
              <a:lnSpc>
                <a:spcPts val="3372"/>
              </a:lnSpc>
              <a:buFont typeface="Arial"/>
              <a:buChar char="•"/>
            </a:pPr>
            <a:r>
              <a:rPr lang="en-US" b="true" sz="1532">
                <a:solidFill>
                  <a:srgbClr val="FFFFFF"/>
                </a:solidFill>
                <a:latin typeface="Montserrat Bold"/>
                <a:ea typeface="Montserrat Bold"/>
                <a:cs typeface="Montserrat Bold"/>
                <a:sym typeface="Montserrat Bold"/>
              </a:rPr>
              <a:t>Giao diện người dùng hoàn chỉnh bằng React + TailwindCSS, thân thiện và dễ sử dụng.</a:t>
            </a:r>
          </a:p>
          <a:p>
            <a:pPr algn="just" marL="330968" indent="-165484" lvl="1">
              <a:lnSpc>
                <a:spcPts val="3372"/>
              </a:lnSpc>
              <a:buFont typeface="Arial"/>
              <a:buChar char="•"/>
            </a:pPr>
            <a:r>
              <a:rPr lang="en-US" b="true" sz="1532">
                <a:solidFill>
                  <a:srgbClr val="FFFFFF"/>
                </a:solidFill>
                <a:latin typeface="Montserrat Bold"/>
                <a:ea typeface="Montserrat Bold"/>
                <a:cs typeface="Montserrat Bold"/>
                <a:sym typeface="Montserrat Bold"/>
              </a:rPr>
              <a:t>Kết nối backend Node.js – MongoDB, đảm bảo lưu trữ và xử lý dữ liệu ổn định.</a:t>
            </a:r>
          </a:p>
        </p:txBody>
      </p:sp>
      <p:sp>
        <p:nvSpPr>
          <p:cNvPr name="TextBox 16" id="16"/>
          <p:cNvSpPr txBox="true"/>
          <p:nvPr/>
        </p:nvSpPr>
        <p:spPr>
          <a:xfrm rot="0">
            <a:off x="13698211" y="477363"/>
            <a:ext cx="4589789" cy="356235"/>
          </a:xfrm>
          <a:prstGeom prst="rect">
            <a:avLst/>
          </a:prstGeom>
        </p:spPr>
        <p:txBody>
          <a:bodyPr anchor="t" rtlCol="false" tIns="0" lIns="0" bIns="0" rIns="0">
            <a:spAutoFit/>
          </a:bodyPr>
          <a:lstStyle/>
          <a:p>
            <a:pPr algn="l">
              <a:lnSpc>
                <a:spcPts val="2939"/>
              </a:lnSpc>
            </a:pPr>
            <a:r>
              <a:rPr lang="en-US" sz="2099" b="true">
                <a:solidFill>
                  <a:srgbClr val="2C7FA9"/>
                </a:solidFill>
                <a:latin typeface="Montserrat Ultra-Bold"/>
                <a:ea typeface="Montserrat Ultra-Bold"/>
                <a:cs typeface="Montserrat Ultra-Bold"/>
                <a:sym typeface="Montserrat Ultra-Bold"/>
              </a:rPr>
              <a:t>PHÁT TRIỂN WEB NÂNG CAO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3" id="3"/>
          <p:cNvSpPr txBox="true"/>
          <p:nvPr/>
        </p:nvSpPr>
        <p:spPr>
          <a:xfrm rot="0">
            <a:off x="2752270" y="3771379"/>
            <a:ext cx="12783461" cy="3054351"/>
          </a:xfrm>
          <a:prstGeom prst="rect">
            <a:avLst/>
          </a:prstGeom>
        </p:spPr>
        <p:txBody>
          <a:bodyPr anchor="t" rtlCol="false" tIns="0" lIns="0" bIns="0" rIns="0">
            <a:spAutoFit/>
          </a:bodyPr>
          <a:lstStyle/>
          <a:p>
            <a:pPr algn="ctr" marL="0" indent="0" lvl="0">
              <a:lnSpc>
                <a:spcPts val="4929"/>
              </a:lnSpc>
            </a:pPr>
            <a:r>
              <a:rPr lang="en-US" sz="2899">
                <a:solidFill>
                  <a:srgbClr val="FEFEFE"/>
                </a:solidFill>
                <a:latin typeface="Quicksand"/>
                <a:ea typeface="Quicksand"/>
                <a:cs typeface="Quicksand"/>
                <a:sym typeface="Quicksand"/>
              </a:rPr>
              <a:t>Trong giai đoạn thiết kế hệ thống này, nhóm đã triển khai các bước từ xây dựng kiến trúc tổng thể đến đặc tả chi tiết các thành phần. Trọng tâm là xác định mô hình phân tầng hợp lý, lựa chọn công nghệ phù hợp, thiết kế logic nghiệp vụ và cơ sở dữ liệu, đồng thời đặc tả hành vi lớp nhằm đảm bảo tính chính xác, nhất quán và khả năng mở rộng của hệ thống.</a:t>
            </a:r>
          </a:p>
        </p:txBody>
      </p:sp>
      <p:sp>
        <p:nvSpPr>
          <p:cNvPr name="AutoShape 4" id="4"/>
          <p:cNvSpPr/>
          <p:nvPr/>
        </p:nvSpPr>
        <p:spPr>
          <a:xfrm>
            <a:off x="5897880" y="3568974"/>
            <a:ext cx="6492240" cy="0"/>
          </a:xfrm>
          <a:prstGeom prst="line">
            <a:avLst/>
          </a:prstGeom>
          <a:ln cap="flat" w="76200">
            <a:solidFill>
              <a:srgbClr val="FEFEFE"/>
            </a:solidFill>
            <a:prstDash val="solid"/>
            <a:headEnd type="none" len="sm" w="sm"/>
            <a:tailEnd type="none" len="sm" w="sm"/>
          </a:ln>
        </p:spPr>
      </p:sp>
      <p:sp>
        <p:nvSpPr>
          <p:cNvPr name="AutoShape 5" id="5"/>
          <p:cNvSpPr/>
          <p:nvPr/>
        </p:nvSpPr>
        <p:spPr>
          <a:xfrm>
            <a:off x="5897880" y="7171009"/>
            <a:ext cx="6492240" cy="0"/>
          </a:xfrm>
          <a:prstGeom prst="line">
            <a:avLst/>
          </a:prstGeom>
          <a:ln cap="flat" w="76200">
            <a:solidFill>
              <a:srgbClr val="FEFEFE"/>
            </a:solidFill>
            <a:prstDash val="solid"/>
            <a:headEnd type="none" len="sm" w="sm"/>
            <a:tailEnd type="none" len="sm" w="sm"/>
          </a:ln>
        </p:spPr>
      </p:sp>
      <p:sp>
        <p:nvSpPr>
          <p:cNvPr name="Freeform 6" id="6"/>
          <p:cNvSpPr/>
          <p:nvPr/>
        </p:nvSpPr>
        <p:spPr>
          <a:xfrm flipH="false" flipV="false" rot="0">
            <a:off x="8304001" y="2470557"/>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04001" y="8019527"/>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19843" y="1570865"/>
            <a:ext cx="8321987" cy="7687435"/>
          </a:xfrm>
          <a:custGeom>
            <a:avLst/>
            <a:gdLst/>
            <a:ahLst/>
            <a:cxnLst/>
            <a:rect r="r" b="b" t="t" l="l"/>
            <a:pathLst>
              <a:path h="7687435" w="8321987">
                <a:moveTo>
                  <a:pt x="0" y="0"/>
                </a:moveTo>
                <a:lnTo>
                  <a:pt x="8321987" y="0"/>
                </a:lnTo>
                <a:lnTo>
                  <a:pt x="8321987" y="7687435"/>
                </a:lnTo>
                <a:lnTo>
                  <a:pt x="0" y="7687435"/>
                </a:lnTo>
                <a:lnTo>
                  <a:pt x="0" y="0"/>
                </a:lnTo>
                <a:close/>
              </a:path>
            </a:pathLst>
          </a:custGeom>
          <a:blipFill>
            <a:blip r:embed="rId2"/>
            <a:stretch>
              <a:fillRect l="0" t="0" r="0" b="0"/>
            </a:stretch>
          </a:blipFill>
        </p:spPr>
      </p:sp>
      <p:sp>
        <p:nvSpPr>
          <p:cNvPr name="TextBox 3" id="3"/>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4" id="4"/>
          <p:cNvSpPr txBox="true"/>
          <p:nvPr/>
        </p:nvSpPr>
        <p:spPr>
          <a:xfrm rot="0">
            <a:off x="10077560" y="5829959"/>
            <a:ext cx="7558352" cy="1811742"/>
          </a:xfrm>
          <a:prstGeom prst="rect">
            <a:avLst/>
          </a:prstGeom>
        </p:spPr>
        <p:txBody>
          <a:bodyPr anchor="t" rtlCol="false" tIns="0" lIns="0" bIns="0" rIns="0">
            <a:spAutoFit/>
          </a:bodyPr>
          <a:lstStyle/>
          <a:p>
            <a:pPr algn="l">
              <a:lnSpc>
                <a:spcPts val="2457"/>
              </a:lnSpc>
            </a:pPr>
            <a:r>
              <a:rPr lang="en-US" sz="1498" spc="173">
                <a:solidFill>
                  <a:srgbClr val="FFFFFF"/>
                </a:solidFill>
                <a:latin typeface="Montserrat"/>
                <a:ea typeface="Montserrat"/>
                <a:cs typeface="Montserrat"/>
                <a:sym typeface="Montserrat"/>
              </a:rPr>
              <a:t>Kiến trúc hệ thống ba tầng (3-Tier Architecture) cho một ứng dụng web, bao gồm: Presentation Layer (Frontend) sử dụng React.js, Business Logic Layer (Backend) với Express.js API và Data Access Layer (Database) sử dụng MongoDB/Mongoose. Hệ thống tích hợp Socket.io cho tính năng video thời gian thực, đồng bộ và chat.</a:t>
            </a:r>
          </a:p>
        </p:txBody>
      </p:sp>
      <p:sp>
        <p:nvSpPr>
          <p:cNvPr name="TextBox 5" id="5"/>
          <p:cNvSpPr txBox="true"/>
          <p:nvPr/>
        </p:nvSpPr>
        <p:spPr>
          <a:xfrm rot="0">
            <a:off x="9975275" y="4542970"/>
            <a:ext cx="8097732" cy="871612"/>
          </a:xfrm>
          <a:prstGeom prst="rect">
            <a:avLst/>
          </a:prstGeom>
        </p:spPr>
        <p:txBody>
          <a:bodyPr anchor="t" rtlCol="false" tIns="0" lIns="0" bIns="0" rIns="0">
            <a:spAutoFit/>
          </a:bodyPr>
          <a:lstStyle/>
          <a:p>
            <a:pPr algn="l">
              <a:lnSpc>
                <a:spcPts val="6517"/>
              </a:lnSpc>
            </a:pPr>
            <a:r>
              <a:rPr lang="en-US" sz="6650" spc="-332" b="true">
                <a:solidFill>
                  <a:srgbClr val="FFFFFF"/>
                </a:solidFill>
                <a:latin typeface="Montserrat Ultra-Bold"/>
                <a:ea typeface="Montserrat Ultra-Bold"/>
                <a:cs typeface="Montserrat Ultra-Bold"/>
                <a:sym typeface="Montserrat Ultra-Bold"/>
              </a:rPr>
              <a:t>Kiến trúc hệ thống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14161" y="2057400"/>
            <a:ext cx="10410959" cy="6756579"/>
            <a:chOff x="0" y="0"/>
            <a:chExt cx="2741981" cy="1779510"/>
          </a:xfrm>
        </p:grpSpPr>
        <p:sp>
          <p:nvSpPr>
            <p:cNvPr name="Freeform 3" id="3"/>
            <p:cNvSpPr/>
            <p:nvPr/>
          </p:nvSpPr>
          <p:spPr>
            <a:xfrm flipH="false" flipV="false" rot="0">
              <a:off x="0" y="0"/>
              <a:ext cx="2741981" cy="1779511"/>
            </a:xfrm>
            <a:custGeom>
              <a:avLst/>
              <a:gdLst/>
              <a:ahLst/>
              <a:cxnLst/>
              <a:rect r="r" b="b" t="t" l="l"/>
              <a:pathLst>
                <a:path h="1779511" w="2741981">
                  <a:moveTo>
                    <a:pt x="0" y="0"/>
                  </a:moveTo>
                  <a:lnTo>
                    <a:pt x="2741981" y="0"/>
                  </a:lnTo>
                  <a:lnTo>
                    <a:pt x="2741981" y="1779511"/>
                  </a:lnTo>
                  <a:lnTo>
                    <a:pt x="0" y="1779511"/>
                  </a:lnTo>
                  <a:close/>
                </a:path>
              </a:pathLst>
            </a:custGeom>
            <a:solidFill>
              <a:srgbClr val="FFFFFF"/>
            </a:solidFill>
          </p:spPr>
        </p:sp>
        <p:sp>
          <p:nvSpPr>
            <p:cNvPr name="TextBox 4" id="4"/>
            <p:cNvSpPr txBox="true"/>
            <p:nvPr/>
          </p:nvSpPr>
          <p:spPr>
            <a:xfrm>
              <a:off x="0" y="-85725"/>
              <a:ext cx="2741981" cy="1865235"/>
            </a:xfrm>
            <a:prstGeom prst="rect">
              <a:avLst/>
            </a:prstGeom>
          </p:spPr>
          <p:txBody>
            <a:bodyPr anchor="ctr" rtlCol="false" tIns="50800" lIns="50800" bIns="50800" rIns="50800"/>
            <a:lstStyle/>
            <a:p>
              <a:pPr algn="ctr">
                <a:lnSpc>
                  <a:spcPts val="3151"/>
                </a:lnSpc>
              </a:pPr>
            </a:p>
          </p:txBody>
        </p:sp>
      </p:grpSp>
      <p:grpSp>
        <p:nvGrpSpPr>
          <p:cNvPr name="Group 5" id="5"/>
          <p:cNvGrpSpPr/>
          <p:nvPr/>
        </p:nvGrpSpPr>
        <p:grpSpPr>
          <a:xfrm rot="0">
            <a:off x="1028700" y="2057400"/>
            <a:ext cx="9279614" cy="6756579"/>
            <a:chOff x="0" y="0"/>
            <a:chExt cx="1300199" cy="946688"/>
          </a:xfrm>
        </p:grpSpPr>
        <p:sp>
          <p:nvSpPr>
            <p:cNvPr name="Freeform 6" id="6"/>
            <p:cNvSpPr/>
            <p:nvPr/>
          </p:nvSpPr>
          <p:spPr>
            <a:xfrm flipH="false" flipV="false" rot="0">
              <a:off x="0" y="0"/>
              <a:ext cx="1300199" cy="946688"/>
            </a:xfrm>
            <a:custGeom>
              <a:avLst/>
              <a:gdLst/>
              <a:ahLst/>
              <a:cxnLst/>
              <a:rect r="r" b="b" t="t" l="l"/>
              <a:pathLst>
                <a:path h="946688" w="1300199">
                  <a:moveTo>
                    <a:pt x="24195" y="0"/>
                  </a:moveTo>
                  <a:lnTo>
                    <a:pt x="1276004" y="0"/>
                  </a:lnTo>
                  <a:cubicBezTo>
                    <a:pt x="1289366" y="0"/>
                    <a:pt x="1300199" y="10832"/>
                    <a:pt x="1300199" y="24195"/>
                  </a:cubicBezTo>
                  <a:lnTo>
                    <a:pt x="1300199" y="922493"/>
                  </a:lnTo>
                  <a:cubicBezTo>
                    <a:pt x="1300199" y="928910"/>
                    <a:pt x="1297650" y="935064"/>
                    <a:pt x="1293112" y="939601"/>
                  </a:cubicBezTo>
                  <a:cubicBezTo>
                    <a:pt x="1288575" y="944138"/>
                    <a:pt x="1282421" y="946688"/>
                    <a:pt x="1276004" y="946688"/>
                  </a:cubicBezTo>
                  <a:lnTo>
                    <a:pt x="24195" y="946688"/>
                  </a:lnTo>
                  <a:cubicBezTo>
                    <a:pt x="17778" y="946688"/>
                    <a:pt x="11624" y="944138"/>
                    <a:pt x="7086" y="939601"/>
                  </a:cubicBezTo>
                  <a:cubicBezTo>
                    <a:pt x="2549" y="935064"/>
                    <a:pt x="0" y="928910"/>
                    <a:pt x="0" y="922493"/>
                  </a:cubicBezTo>
                  <a:lnTo>
                    <a:pt x="0" y="24195"/>
                  </a:lnTo>
                  <a:cubicBezTo>
                    <a:pt x="0" y="17778"/>
                    <a:pt x="2549" y="11624"/>
                    <a:pt x="7086" y="7086"/>
                  </a:cubicBezTo>
                  <a:cubicBezTo>
                    <a:pt x="11624" y="2549"/>
                    <a:pt x="17778" y="0"/>
                    <a:pt x="24195" y="0"/>
                  </a:cubicBezTo>
                  <a:close/>
                </a:path>
              </a:pathLst>
            </a:custGeom>
            <a:blipFill>
              <a:blip r:embed="rId2"/>
              <a:stretch>
                <a:fillRect l="-2007" t="0" r="-2007" b="0"/>
              </a:stretch>
            </a:blipFill>
          </p:spPr>
        </p:sp>
      </p:grpSp>
      <p:sp>
        <p:nvSpPr>
          <p:cNvPr name="TextBox 7" id="7"/>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8" id="8"/>
          <p:cNvSpPr txBox="true"/>
          <p:nvPr/>
        </p:nvSpPr>
        <p:spPr>
          <a:xfrm rot="0">
            <a:off x="11591724" y="5930233"/>
            <a:ext cx="6069252" cy="1003489"/>
          </a:xfrm>
          <a:prstGeom prst="rect">
            <a:avLst/>
          </a:prstGeom>
        </p:spPr>
        <p:txBody>
          <a:bodyPr anchor="t" rtlCol="false" tIns="0" lIns="0" bIns="0" rIns="0">
            <a:spAutoFit/>
          </a:bodyPr>
          <a:lstStyle/>
          <a:p>
            <a:pPr algn="just">
              <a:lnSpc>
                <a:spcPts val="1977"/>
              </a:lnSpc>
            </a:pPr>
            <a:r>
              <a:rPr lang="en-US" sz="1498">
                <a:solidFill>
                  <a:srgbClr val="FFFFFF"/>
                </a:solidFill>
                <a:latin typeface="Codec Pro"/>
                <a:ea typeface="Codec Pro"/>
                <a:cs typeface="Codec Pro"/>
                <a:sym typeface="Codec Pro"/>
              </a:rPr>
              <a:t>Studies show that being in nature reduces stress, enhances mood, and even improves cognitive function. At Thynk Unlimited, we encourage practices that integrate nature into daily routines, supporting both physical and mental wellness.</a:t>
            </a:r>
          </a:p>
        </p:txBody>
      </p:sp>
      <p:sp>
        <p:nvSpPr>
          <p:cNvPr name="TextBox 9" id="9"/>
          <p:cNvSpPr txBox="true"/>
          <p:nvPr/>
        </p:nvSpPr>
        <p:spPr>
          <a:xfrm rot="0">
            <a:off x="11268626" y="4604934"/>
            <a:ext cx="6623294" cy="955897"/>
          </a:xfrm>
          <a:prstGeom prst="rect">
            <a:avLst/>
          </a:prstGeom>
        </p:spPr>
        <p:txBody>
          <a:bodyPr anchor="t" rtlCol="false" tIns="0" lIns="0" bIns="0" rIns="0">
            <a:spAutoFit/>
          </a:bodyPr>
          <a:lstStyle/>
          <a:p>
            <a:pPr algn="l">
              <a:lnSpc>
                <a:spcPts val="7167"/>
              </a:lnSpc>
            </a:pPr>
            <a:r>
              <a:rPr lang="en-US" sz="7314" spc="-365" b="true">
                <a:solidFill>
                  <a:srgbClr val="FFFFFF"/>
                </a:solidFill>
                <a:latin typeface="Montserrat Ultra-Bold"/>
                <a:ea typeface="Montserrat Ultra-Bold"/>
                <a:cs typeface="Montserrat Ultra-Bold"/>
                <a:sym typeface="Montserrat Ultra-Bold"/>
              </a:rPr>
              <a:t>Sơ đồ Usecase</a:t>
            </a:r>
          </a:p>
        </p:txBody>
      </p:sp>
      <p:sp>
        <p:nvSpPr>
          <p:cNvPr name="TextBox 10" id="10"/>
          <p:cNvSpPr txBox="true"/>
          <p:nvPr/>
        </p:nvSpPr>
        <p:spPr>
          <a:xfrm rot="0">
            <a:off x="9144000" y="807270"/>
            <a:ext cx="1662550"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Home</a:t>
            </a:r>
          </a:p>
        </p:txBody>
      </p:sp>
      <p:sp>
        <p:nvSpPr>
          <p:cNvPr name="TextBox 11" id="11"/>
          <p:cNvSpPr txBox="true"/>
          <p:nvPr/>
        </p:nvSpPr>
        <p:spPr>
          <a:xfrm rot="0">
            <a:off x="11408122" y="809483"/>
            <a:ext cx="1907082" cy="42859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Codec Pro"/>
                <a:ea typeface="Codec Pro"/>
                <a:cs typeface="Codec Pro"/>
                <a:sym typeface="Codec Pro"/>
              </a:rPr>
              <a:t>About</a:t>
            </a:r>
          </a:p>
        </p:txBody>
      </p:sp>
      <p:sp>
        <p:nvSpPr>
          <p:cNvPr name="TextBox 12" id="12"/>
          <p:cNvSpPr txBox="true"/>
          <p:nvPr/>
        </p:nvSpPr>
        <p:spPr>
          <a:xfrm rot="0">
            <a:off x="13726729" y="785304"/>
            <a:ext cx="1916881" cy="42859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Codec Pro Ultra-Bold"/>
                <a:ea typeface="Codec Pro Ultra-Bold"/>
                <a:cs typeface="Codec Pro Ultra-Bold"/>
                <a:sym typeface="Codec Pro Ultra-Bold"/>
              </a:rPr>
              <a:t>Content</a:t>
            </a:r>
          </a:p>
        </p:txBody>
      </p:sp>
      <p:sp>
        <p:nvSpPr>
          <p:cNvPr name="TextBox 13" id="13"/>
          <p:cNvSpPr txBox="true"/>
          <p:nvPr/>
        </p:nvSpPr>
        <p:spPr>
          <a:xfrm rot="0">
            <a:off x="15034325" y="807270"/>
            <a:ext cx="2224975"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Others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48333" y="3513687"/>
            <a:ext cx="15321030" cy="5211114"/>
            <a:chOff x="0" y="0"/>
            <a:chExt cx="4035168" cy="1372474"/>
          </a:xfrm>
        </p:grpSpPr>
        <p:sp>
          <p:nvSpPr>
            <p:cNvPr name="Freeform 3" id="3"/>
            <p:cNvSpPr/>
            <p:nvPr/>
          </p:nvSpPr>
          <p:spPr>
            <a:xfrm flipH="false" flipV="false" rot="0">
              <a:off x="0" y="0"/>
              <a:ext cx="4035168" cy="1372474"/>
            </a:xfrm>
            <a:custGeom>
              <a:avLst/>
              <a:gdLst/>
              <a:ahLst/>
              <a:cxnLst/>
              <a:rect r="r" b="b" t="t" l="l"/>
              <a:pathLst>
                <a:path h="1372474" w="4035168">
                  <a:moveTo>
                    <a:pt x="0" y="0"/>
                  </a:moveTo>
                  <a:lnTo>
                    <a:pt x="4035168" y="0"/>
                  </a:lnTo>
                  <a:lnTo>
                    <a:pt x="4035168" y="1372474"/>
                  </a:lnTo>
                  <a:lnTo>
                    <a:pt x="0" y="1372474"/>
                  </a:lnTo>
                  <a:close/>
                </a:path>
              </a:pathLst>
            </a:custGeom>
            <a:solidFill>
              <a:srgbClr val="FFFFFF"/>
            </a:solidFill>
          </p:spPr>
        </p:sp>
        <p:sp>
          <p:nvSpPr>
            <p:cNvPr name="TextBox 4" id="4"/>
            <p:cNvSpPr txBox="true"/>
            <p:nvPr/>
          </p:nvSpPr>
          <p:spPr>
            <a:xfrm>
              <a:off x="0" y="-85725"/>
              <a:ext cx="4035168" cy="1458199"/>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1850023" y="4778976"/>
            <a:ext cx="14587955" cy="2680537"/>
          </a:xfrm>
          <a:custGeom>
            <a:avLst/>
            <a:gdLst/>
            <a:ahLst/>
            <a:cxnLst/>
            <a:rect r="r" b="b" t="t" l="l"/>
            <a:pathLst>
              <a:path h="2680537" w="14587955">
                <a:moveTo>
                  <a:pt x="0" y="0"/>
                </a:moveTo>
                <a:lnTo>
                  <a:pt x="14587954" y="0"/>
                </a:lnTo>
                <a:lnTo>
                  <a:pt x="14587954" y="2680536"/>
                </a:lnTo>
                <a:lnTo>
                  <a:pt x="0" y="2680536"/>
                </a:lnTo>
                <a:lnTo>
                  <a:pt x="0" y="0"/>
                </a:lnTo>
                <a:close/>
              </a:path>
            </a:pathLst>
          </a:custGeom>
          <a:blipFill>
            <a:blip r:embed="rId2"/>
            <a:stretch>
              <a:fillRect l="0" t="0" r="0" b="0"/>
            </a:stretch>
          </a:blipFill>
        </p:spPr>
      </p:sp>
      <p:sp>
        <p:nvSpPr>
          <p:cNvPr name="TextBox 6" id="6"/>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7" id="7"/>
          <p:cNvSpPr txBox="true"/>
          <p:nvPr/>
        </p:nvSpPr>
        <p:spPr>
          <a:xfrm rot="0">
            <a:off x="5832353" y="2270638"/>
            <a:ext cx="6623294" cy="955897"/>
          </a:xfrm>
          <a:prstGeom prst="rect">
            <a:avLst/>
          </a:prstGeom>
        </p:spPr>
        <p:txBody>
          <a:bodyPr anchor="t" rtlCol="false" tIns="0" lIns="0" bIns="0" rIns="0">
            <a:spAutoFit/>
          </a:bodyPr>
          <a:lstStyle/>
          <a:p>
            <a:pPr algn="l">
              <a:lnSpc>
                <a:spcPts val="7167"/>
              </a:lnSpc>
            </a:pPr>
            <a:r>
              <a:rPr lang="en-US" sz="7314" spc="-365" b="true">
                <a:solidFill>
                  <a:srgbClr val="FFFFFF"/>
                </a:solidFill>
                <a:latin typeface="Montserrat Ultra-Bold"/>
                <a:ea typeface="Montserrat Ultra-Bold"/>
                <a:cs typeface="Montserrat Ultra-Bold"/>
                <a:sym typeface="Montserrat Ultra-Bold"/>
              </a:rPr>
              <a:t>Sơ đồ Usecase</a:t>
            </a:r>
          </a:p>
        </p:txBody>
      </p:sp>
      <p:sp>
        <p:nvSpPr>
          <p:cNvPr name="TextBox 8" id="8"/>
          <p:cNvSpPr txBox="true"/>
          <p:nvPr/>
        </p:nvSpPr>
        <p:spPr>
          <a:xfrm rot="0">
            <a:off x="9144000" y="807270"/>
            <a:ext cx="1662550"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Home</a:t>
            </a:r>
          </a:p>
        </p:txBody>
      </p:sp>
      <p:sp>
        <p:nvSpPr>
          <p:cNvPr name="TextBox 9" id="9"/>
          <p:cNvSpPr txBox="true"/>
          <p:nvPr/>
        </p:nvSpPr>
        <p:spPr>
          <a:xfrm rot="0">
            <a:off x="11408122" y="809483"/>
            <a:ext cx="1907082" cy="42859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Codec Pro"/>
                <a:ea typeface="Codec Pro"/>
                <a:cs typeface="Codec Pro"/>
                <a:sym typeface="Codec Pro"/>
              </a:rPr>
              <a:t>About</a:t>
            </a:r>
          </a:p>
        </p:txBody>
      </p:sp>
      <p:sp>
        <p:nvSpPr>
          <p:cNvPr name="TextBox 10" id="10"/>
          <p:cNvSpPr txBox="true"/>
          <p:nvPr/>
        </p:nvSpPr>
        <p:spPr>
          <a:xfrm rot="0">
            <a:off x="13726729" y="785304"/>
            <a:ext cx="1916881" cy="42859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Codec Pro Ultra-Bold"/>
                <a:ea typeface="Codec Pro Ultra-Bold"/>
                <a:cs typeface="Codec Pro Ultra-Bold"/>
                <a:sym typeface="Codec Pro Ultra-Bold"/>
              </a:rPr>
              <a:t>Content</a:t>
            </a:r>
          </a:p>
        </p:txBody>
      </p:sp>
      <p:sp>
        <p:nvSpPr>
          <p:cNvPr name="TextBox 11" id="11"/>
          <p:cNvSpPr txBox="true"/>
          <p:nvPr/>
        </p:nvSpPr>
        <p:spPr>
          <a:xfrm rot="0">
            <a:off x="15034325" y="807270"/>
            <a:ext cx="2224975"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Others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14243" y="3583083"/>
            <a:ext cx="16689410" cy="5211114"/>
            <a:chOff x="0" y="0"/>
            <a:chExt cx="4395565" cy="1372474"/>
          </a:xfrm>
        </p:grpSpPr>
        <p:sp>
          <p:nvSpPr>
            <p:cNvPr name="Freeform 3" id="3"/>
            <p:cNvSpPr/>
            <p:nvPr/>
          </p:nvSpPr>
          <p:spPr>
            <a:xfrm flipH="false" flipV="false" rot="0">
              <a:off x="0" y="0"/>
              <a:ext cx="4395565" cy="1372474"/>
            </a:xfrm>
            <a:custGeom>
              <a:avLst/>
              <a:gdLst/>
              <a:ahLst/>
              <a:cxnLst/>
              <a:rect r="r" b="b" t="t" l="l"/>
              <a:pathLst>
                <a:path h="1372474" w="4395565">
                  <a:moveTo>
                    <a:pt x="0" y="0"/>
                  </a:moveTo>
                  <a:lnTo>
                    <a:pt x="4395565" y="0"/>
                  </a:lnTo>
                  <a:lnTo>
                    <a:pt x="4395565" y="1372474"/>
                  </a:lnTo>
                  <a:lnTo>
                    <a:pt x="0" y="1372474"/>
                  </a:lnTo>
                  <a:close/>
                </a:path>
              </a:pathLst>
            </a:custGeom>
            <a:solidFill>
              <a:srgbClr val="FFFFFF"/>
            </a:solidFill>
          </p:spPr>
        </p:sp>
        <p:sp>
          <p:nvSpPr>
            <p:cNvPr name="TextBox 4" id="4"/>
            <p:cNvSpPr txBox="true"/>
            <p:nvPr/>
          </p:nvSpPr>
          <p:spPr>
            <a:xfrm>
              <a:off x="0" y="-85725"/>
              <a:ext cx="4395565" cy="1458199"/>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905384" y="4369266"/>
            <a:ext cx="16353916" cy="3638746"/>
          </a:xfrm>
          <a:custGeom>
            <a:avLst/>
            <a:gdLst/>
            <a:ahLst/>
            <a:cxnLst/>
            <a:rect r="r" b="b" t="t" l="l"/>
            <a:pathLst>
              <a:path h="3638746" w="16353916">
                <a:moveTo>
                  <a:pt x="0" y="0"/>
                </a:moveTo>
                <a:lnTo>
                  <a:pt x="16353916" y="0"/>
                </a:lnTo>
                <a:lnTo>
                  <a:pt x="16353916" y="3638747"/>
                </a:lnTo>
                <a:lnTo>
                  <a:pt x="0" y="3638747"/>
                </a:lnTo>
                <a:lnTo>
                  <a:pt x="0" y="0"/>
                </a:lnTo>
                <a:close/>
              </a:path>
            </a:pathLst>
          </a:custGeom>
          <a:blipFill>
            <a:blip r:embed="rId2"/>
            <a:stretch>
              <a:fillRect l="0" t="0" r="0" b="0"/>
            </a:stretch>
          </a:blipFill>
        </p:spPr>
      </p:sp>
      <p:sp>
        <p:nvSpPr>
          <p:cNvPr name="TextBox 6" id="6"/>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7" id="7"/>
          <p:cNvSpPr txBox="true"/>
          <p:nvPr/>
        </p:nvSpPr>
        <p:spPr>
          <a:xfrm rot="0">
            <a:off x="5832353" y="2270638"/>
            <a:ext cx="6623294" cy="955897"/>
          </a:xfrm>
          <a:prstGeom prst="rect">
            <a:avLst/>
          </a:prstGeom>
        </p:spPr>
        <p:txBody>
          <a:bodyPr anchor="t" rtlCol="false" tIns="0" lIns="0" bIns="0" rIns="0">
            <a:spAutoFit/>
          </a:bodyPr>
          <a:lstStyle/>
          <a:p>
            <a:pPr algn="l">
              <a:lnSpc>
                <a:spcPts val="7167"/>
              </a:lnSpc>
            </a:pPr>
            <a:r>
              <a:rPr lang="en-US" sz="7314" spc="-365" b="true">
                <a:solidFill>
                  <a:srgbClr val="FFFFFF"/>
                </a:solidFill>
                <a:latin typeface="Montserrat Ultra-Bold"/>
                <a:ea typeface="Montserrat Ultra-Bold"/>
                <a:cs typeface="Montserrat Ultra-Bold"/>
                <a:sym typeface="Montserrat Ultra-Bold"/>
              </a:rPr>
              <a:t>Sơ đồ Usecase</a:t>
            </a:r>
          </a:p>
        </p:txBody>
      </p:sp>
      <p:sp>
        <p:nvSpPr>
          <p:cNvPr name="TextBox 8" id="8"/>
          <p:cNvSpPr txBox="true"/>
          <p:nvPr/>
        </p:nvSpPr>
        <p:spPr>
          <a:xfrm rot="0">
            <a:off x="9144000" y="807270"/>
            <a:ext cx="1662550"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Home</a:t>
            </a:r>
          </a:p>
        </p:txBody>
      </p:sp>
      <p:sp>
        <p:nvSpPr>
          <p:cNvPr name="TextBox 9" id="9"/>
          <p:cNvSpPr txBox="true"/>
          <p:nvPr/>
        </p:nvSpPr>
        <p:spPr>
          <a:xfrm rot="0">
            <a:off x="11408122" y="809483"/>
            <a:ext cx="1907082" cy="42859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Codec Pro"/>
                <a:ea typeface="Codec Pro"/>
                <a:cs typeface="Codec Pro"/>
                <a:sym typeface="Codec Pro"/>
              </a:rPr>
              <a:t>About</a:t>
            </a:r>
          </a:p>
        </p:txBody>
      </p:sp>
      <p:sp>
        <p:nvSpPr>
          <p:cNvPr name="TextBox 10" id="10"/>
          <p:cNvSpPr txBox="true"/>
          <p:nvPr/>
        </p:nvSpPr>
        <p:spPr>
          <a:xfrm rot="0">
            <a:off x="13726729" y="785304"/>
            <a:ext cx="1916881" cy="42859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Codec Pro Ultra-Bold"/>
                <a:ea typeface="Codec Pro Ultra-Bold"/>
                <a:cs typeface="Codec Pro Ultra-Bold"/>
                <a:sym typeface="Codec Pro Ultra-Bold"/>
              </a:rPr>
              <a:t>Content</a:t>
            </a:r>
          </a:p>
        </p:txBody>
      </p:sp>
      <p:sp>
        <p:nvSpPr>
          <p:cNvPr name="TextBox 11" id="11"/>
          <p:cNvSpPr txBox="true"/>
          <p:nvPr/>
        </p:nvSpPr>
        <p:spPr>
          <a:xfrm rot="0">
            <a:off x="15034325" y="807270"/>
            <a:ext cx="2224975"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Others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197201" y="3703011"/>
            <a:ext cx="16062099" cy="5211114"/>
            <a:chOff x="0" y="0"/>
            <a:chExt cx="4230347" cy="1372474"/>
          </a:xfrm>
        </p:grpSpPr>
        <p:sp>
          <p:nvSpPr>
            <p:cNvPr name="Freeform 3" id="3"/>
            <p:cNvSpPr/>
            <p:nvPr/>
          </p:nvSpPr>
          <p:spPr>
            <a:xfrm flipH="false" flipV="false" rot="0">
              <a:off x="0" y="0"/>
              <a:ext cx="4230347" cy="1372474"/>
            </a:xfrm>
            <a:custGeom>
              <a:avLst/>
              <a:gdLst/>
              <a:ahLst/>
              <a:cxnLst/>
              <a:rect r="r" b="b" t="t" l="l"/>
              <a:pathLst>
                <a:path h="1372474" w="4230347">
                  <a:moveTo>
                    <a:pt x="0" y="0"/>
                  </a:moveTo>
                  <a:lnTo>
                    <a:pt x="4230347" y="0"/>
                  </a:lnTo>
                  <a:lnTo>
                    <a:pt x="4230347" y="1372474"/>
                  </a:lnTo>
                  <a:lnTo>
                    <a:pt x="0" y="1372474"/>
                  </a:lnTo>
                  <a:close/>
                </a:path>
              </a:pathLst>
            </a:custGeom>
            <a:solidFill>
              <a:srgbClr val="FFFFFF"/>
            </a:solidFill>
          </p:spPr>
        </p:sp>
        <p:sp>
          <p:nvSpPr>
            <p:cNvPr name="TextBox 4" id="4"/>
            <p:cNvSpPr txBox="true"/>
            <p:nvPr/>
          </p:nvSpPr>
          <p:spPr>
            <a:xfrm>
              <a:off x="0" y="-85725"/>
              <a:ext cx="4230347" cy="1458199"/>
            </a:xfrm>
            <a:prstGeom prst="rect">
              <a:avLst/>
            </a:prstGeom>
          </p:spPr>
          <p:txBody>
            <a:bodyPr anchor="ctr" rtlCol="false" tIns="50800" lIns="50800" bIns="50800" rIns="50800"/>
            <a:lstStyle/>
            <a:p>
              <a:pPr algn="ctr">
                <a:lnSpc>
                  <a:spcPts val="3151"/>
                </a:lnSpc>
              </a:pPr>
            </a:p>
          </p:txBody>
        </p:sp>
      </p:grpSp>
      <p:sp>
        <p:nvSpPr>
          <p:cNvPr name="Freeform 5" id="5"/>
          <p:cNvSpPr/>
          <p:nvPr/>
        </p:nvSpPr>
        <p:spPr>
          <a:xfrm flipH="false" flipV="false" rot="0">
            <a:off x="1343838" y="4768036"/>
            <a:ext cx="15600324" cy="3081064"/>
          </a:xfrm>
          <a:custGeom>
            <a:avLst/>
            <a:gdLst/>
            <a:ahLst/>
            <a:cxnLst/>
            <a:rect r="r" b="b" t="t" l="l"/>
            <a:pathLst>
              <a:path h="3081064" w="15600324">
                <a:moveTo>
                  <a:pt x="0" y="0"/>
                </a:moveTo>
                <a:lnTo>
                  <a:pt x="15600324" y="0"/>
                </a:lnTo>
                <a:lnTo>
                  <a:pt x="15600324" y="3081064"/>
                </a:lnTo>
                <a:lnTo>
                  <a:pt x="0" y="3081064"/>
                </a:lnTo>
                <a:lnTo>
                  <a:pt x="0" y="0"/>
                </a:lnTo>
                <a:close/>
              </a:path>
            </a:pathLst>
          </a:custGeom>
          <a:blipFill>
            <a:blip r:embed="rId2"/>
            <a:stretch>
              <a:fillRect l="0" t="0" r="0" b="0"/>
            </a:stretch>
          </a:blipFill>
        </p:spPr>
      </p:sp>
      <p:sp>
        <p:nvSpPr>
          <p:cNvPr name="TextBox 6" id="6"/>
          <p:cNvSpPr txBox="true"/>
          <p:nvPr/>
        </p:nvSpPr>
        <p:spPr>
          <a:xfrm rot="0">
            <a:off x="1293893" y="793432"/>
            <a:ext cx="3380502" cy="394335"/>
          </a:xfrm>
          <a:prstGeom prst="rect">
            <a:avLst/>
          </a:prstGeom>
        </p:spPr>
        <p:txBody>
          <a:bodyPr anchor="t" rtlCol="false" tIns="0" lIns="0" bIns="0" rIns="0">
            <a:spAutoFit/>
          </a:bodyPr>
          <a:lstStyle/>
          <a:p>
            <a:pPr algn="l">
              <a:lnSpc>
                <a:spcPts val="2939"/>
              </a:lnSpc>
            </a:pPr>
            <a:r>
              <a:rPr lang="en-US" sz="2099" b="true">
                <a:solidFill>
                  <a:srgbClr val="FFFFFF"/>
                </a:solidFill>
                <a:latin typeface="Codec Pro Ultra-Bold"/>
                <a:ea typeface="Codec Pro Ultra-Bold"/>
                <a:cs typeface="Codec Pro Ultra-Bold"/>
                <a:sym typeface="Codec Pro Ultra-Bold"/>
              </a:rPr>
              <a:t>NHÓM 25</a:t>
            </a:r>
          </a:p>
        </p:txBody>
      </p:sp>
      <p:sp>
        <p:nvSpPr>
          <p:cNvPr name="TextBox 7" id="7"/>
          <p:cNvSpPr txBox="true"/>
          <p:nvPr/>
        </p:nvSpPr>
        <p:spPr>
          <a:xfrm rot="0">
            <a:off x="5832353" y="2270638"/>
            <a:ext cx="6623294" cy="955897"/>
          </a:xfrm>
          <a:prstGeom prst="rect">
            <a:avLst/>
          </a:prstGeom>
        </p:spPr>
        <p:txBody>
          <a:bodyPr anchor="t" rtlCol="false" tIns="0" lIns="0" bIns="0" rIns="0">
            <a:spAutoFit/>
          </a:bodyPr>
          <a:lstStyle/>
          <a:p>
            <a:pPr algn="l">
              <a:lnSpc>
                <a:spcPts val="7167"/>
              </a:lnSpc>
            </a:pPr>
            <a:r>
              <a:rPr lang="en-US" sz="7314" spc="-365" b="true">
                <a:solidFill>
                  <a:srgbClr val="FFFFFF"/>
                </a:solidFill>
                <a:latin typeface="Montserrat Ultra-Bold"/>
                <a:ea typeface="Montserrat Ultra-Bold"/>
                <a:cs typeface="Montserrat Ultra-Bold"/>
                <a:sym typeface="Montserrat Ultra-Bold"/>
              </a:rPr>
              <a:t>Sơ đồ Usecase</a:t>
            </a:r>
          </a:p>
        </p:txBody>
      </p:sp>
      <p:sp>
        <p:nvSpPr>
          <p:cNvPr name="TextBox 8" id="8"/>
          <p:cNvSpPr txBox="true"/>
          <p:nvPr/>
        </p:nvSpPr>
        <p:spPr>
          <a:xfrm rot="0">
            <a:off x="9144000" y="807270"/>
            <a:ext cx="1662550"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Home</a:t>
            </a:r>
          </a:p>
        </p:txBody>
      </p:sp>
      <p:sp>
        <p:nvSpPr>
          <p:cNvPr name="TextBox 9" id="9"/>
          <p:cNvSpPr txBox="true"/>
          <p:nvPr/>
        </p:nvSpPr>
        <p:spPr>
          <a:xfrm rot="0">
            <a:off x="11408122" y="809483"/>
            <a:ext cx="1907082" cy="428591"/>
          </a:xfrm>
          <a:prstGeom prst="rect">
            <a:avLst/>
          </a:prstGeom>
        </p:spPr>
        <p:txBody>
          <a:bodyPr anchor="t" rtlCol="false" tIns="0" lIns="0" bIns="0" rIns="0">
            <a:spAutoFit/>
          </a:bodyPr>
          <a:lstStyle/>
          <a:p>
            <a:pPr algn="ctr" marL="0" indent="0" lvl="0">
              <a:lnSpc>
                <a:spcPts val="3151"/>
              </a:lnSpc>
              <a:spcBef>
                <a:spcPct val="0"/>
              </a:spcBef>
            </a:pPr>
            <a:r>
              <a:rPr lang="en-US" sz="2251">
                <a:solidFill>
                  <a:srgbClr val="FFFFFF"/>
                </a:solidFill>
                <a:latin typeface="Codec Pro"/>
                <a:ea typeface="Codec Pro"/>
                <a:cs typeface="Codec Pro"/>
                <a:sym typeface="Codec Pro"/>
              </a:rPr>
              <a:t>About</a:t>
            </a:r>
          </a:p>
        </p:txBody>
      </p:sp>
      <p:sp>
        <p:nvSpPr>
          <p:cNvPr name="TextBox 10" id="10"/>
          <p:cNvSpPr txBox="true"/>
          <p:nvPr/>
        </p:nvSpPr>
        <p:spPr>
          <a:xfrm rot="0">
            <a:off x="13726729" y="785304"/>
            <a:ext cx="1916881" cy="428591"/>
          </a:xfrm>
          <a:prstGeom prst="rect">
            <a:avLst/>
          </a:prstGeom>
        </p:spPr>
        <p:txBody>
          <a:bodyPr anchor="t" rtlCol="false" tIns="0" lIns="0" bIns="0" rIns="0">
            <a:spAutoFit/>
          </a:bodyPr>
          <a:lstStyle/>
          <a:p>
            <a:pPr algn="ctr" marL="0" indent="0" lvl="0">
              <a:lnSpc>
                <a:spcPts val="3151"/>
              </a:lnSpc>
              <a:spcBef>
                <a:spcPct val="0"/>
              </a:spcBef>
            </a:pPr>
            <a:r>
              <a:rPr lang="en-US" b="true" sz="2251">
                <a:solidFill>
                  <a:srgbClr val="FFFFFF"/>
                </a:solidFill>
                <a:latin typeface="Codec Pro Ultra-Bold"/>
                <a:ea typeface="Codec Pro Ultra-Bold"/>
                <a:cs typeface="Codec Pro Ultra-Bold"/>
                <a:sym typeface="Codec Pro Ultra-Bold"/>
              </a:rPr>
              <a:t>Content</a:t>
            </a:r>
          </a:p>
        </p:txBody>
      </p:sp>
      <p:sp>
        <p:nvSpPr>
          <p:cNvPr name="TextBox 11" id="11"/>
          <p:cNvSpPr txBox="true"/>
          <p:nvPr/>
        </p:nvSpPr>
        <p:spPr>
          <a:xfrm rot="0">
            <a:off x="15034325" y="807270"/>
            <a:ext cx="2224975" cy="428591"/>
          </a:xfrm>
          <a:prstGeom prst="rect">
            <a:avLst/>
          </a:prstGeom>
        </p:spPr>
        <p:txBody>
          <a:bodyPr anchor="t" rtlCol="false" tIns="0" lIns="0" bIns="0" rIns="0">
            <a:spAutoFit/>
          </a:bodyPr>
          <a:lstStyle/>
          <a:p>
            <a:pPr algn="r" marL="0" indent="0" lvl="0">
              <a:lnSpc>
                <a:spcPts val="3151"/>
              </a:lnSpc>
              <a:spcBef>
                <a:spcPct val="0"/>
              </a:spcBef>
            </a:pPr>
            <a:r>
              <a:rPr lang="en-US" sz="2251">
                <a:solidFill>
                  <a:srgbClr val="FFFFFF"/>
                </a:solidFill>
                <a:latin typeface="Codec Pro"/>
                <a:ea typeface="Codec Pro"/>
                <a:cs typeface="Codec Pro"/>
                <a:sym typeface="Codec Pro"/>
              </a:rPr>
              <a:t>Others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DAG0gdC4WuA</dc:identifier>
  <dcterms:modified xsi:type="dcterms:W3CDTF">2011-08-01T06:04:30Z</dcterms:modified>
  <cp:revision>1</cp:revision>
  <dc:title>Black Minimal Nature Presentation</dc:title>
</cp:coreProperties>
</file>